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87" r:id="rId7"/>
    <p:sldId id="288" r:id="rId8"/>
    <p:sldId id="289" r:id="rId9"/>
    <p:sldId id="296" r:id="rId10"/>
    <p:sldId id="265" r:id="rId11"/>
    <p:sldId id="266" r:id="rId12"/>
    <p:sldId id="291" r:id="rId13"/>
    <p:sldId id="290" r:id="rId14"/>
    <p:sldId id="269" r:id="rId15"/>
    <p:sldId id="270" r:id="rId16"/>
    <p:sldId id="292" r:id="rId17"/>
    <p:sldId id="293" r:id="rId18"/>
    <p:sldId id="294" r:id="rId19"/>
    <p:sldId id="260" r:id="rId20"/>
    <p:sldId id="284" r:id="rId21"/>
    <p:sldId id="295" r:id="rId22"/>
    <p:sldId id="272" r:id="rId23"/>
    <p:sldId id="261" r:id="rId24"/>
    <p:sldId id="263" r:id="rId25"/>
    <p:sldId id="264"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Montserrat Light" pitchFamily="2" charset="0"/>
      <p:regular r:id="rId32"/>
      <p:bold r:id="rId33"/>
      <p:italic r:id="rId34"/>
      <p:boldItalic r:id="rId35"/>
    </p:embeddedFont>
    <p:embeddedFont>
      <p:font typeface="Roboto Mono" panose="00000009000000000000" pitchFamily="49" charset="0"/>
      <p:regular r:id="rId36"/>
      <p:bold r:id="rId37"/>
      <p:italic r:id="rId38"/>
      <p:boldItalic r:id="rId39"/>
    </p:embeddedFont>
    <p:embeddedFont>
      <p:font typeface="Roboto Mono Light" panose="00000009000000000000" pitchFamily="49" charset="0"/>
      <p:regular r:id="rId40"/>
      <p:bold r:id="rId41"/>
      <p:italic r:id="rId42"/>
      <p:boldItalic r:id="rId43"/>
    </p:embeddedFont>
    <p:embeddedFont>
      <p:font typeface="Roboto Mono Medium" panose="00000009000000000000" pitchFamily="49"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ora"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xor6811EBU9G2oes3eqjvoyiI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86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664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716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747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14449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75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011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639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04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448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513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425268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38" name="Google Shape;238;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239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697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860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228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13002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322371"/>
            <a:ext cx="9487800" cy="1725999"/>
            <a:chOff x="1352101" y="2247783"/>
            <a:chExt cx="9487800" cy="1725999"/>
          </a:xfrm>
        </p:grpSpPr>
        <p:sp>
          <p:nvSpPr>
            <p:cNvPr id="187" name="Google Shape;187;p1"/>
            <p:cNvSpPr txBox="1"/>
            <p:nvPr/>
          </p:nvSpPr>
          <p:spPr>
            <a:xfrm>
              <a:off x="1352101" y="2247783"/>
              <a:ext cx="948780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id-ID" sz="4000" b="0" i="0" u="none" strike="noStrike" cap="none" dirty="0">
                  <a:solidFill>
                    <a:srgbClr val="FFFFFF"/>
                  </a:solidFill>
                  <a:latin typeface="Sora"/>
                  <a:ea typeface="Arial"/>
                  <a:cs typeface="Sora"/>
                  <a:sym typeface="Sora"/>
                </a:rPr>
                <a:t>Implementasi Algoritma Adaboost dar</a:t>
              </a:r>
              <a:r>
                <a:rPr lang="id-ID" sz="4000" dirty="0">
                  <a:solidFill>
                    <a:srgbClr val="FFFFFF"/>
                  </a:solidFill>
                  <a:latin typeface="Sora"/>
                  <a:cs typeface="Sora"/>
                  <a:sym typeface="Sora"/>
                </a:rPr>
                <a:t>i Scratch</a:t>
              </a:r>
              <a:endParaRPr lang="id-ID"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301" y="35711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Advanced Machine Learning</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Pseudocode </a:t>
            </a:r>
            <a:r>
              <a:rPr lang="en-US" dirty="0" err="1"/>
              <a:t>Algoritma</a:t>
            </a:r>
            <a:endParaRPr dirty="0"/>
          </a:p>
        </p:txBody>
      </p:sp>
      <p:sp>
        <p:nvSpPr>
          <p:cNvPr id="210" name="Google Shape;210;p3"/>
          <p:cNvSpPr txBox="1"/>
          <p:nvPr/>
        </p:nvSpPr>
        <p:spPr>
          <a:xfrm>
            <a:off x="401515" y="1403312"/>
            <a:ext cx="11388900" cy="5010562"/>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a:pPr>
            <a:r>
              <a:rPr lang="id-ID" sz="2000" i="1" noProof="1">
                <a:solidFill>
                  <a:srgbClr val="103864"/>
                </a:solidFill>
                <a:latin typeface="Sora"/>
                <a:cs typeface="Sora"/>
              </a:rPr>
              <a:t>Pseudocode</a:t>
            </a:r>
            <a:r>
              <a:rPr lang="id-ID" sz="2000" noProof="1">
                <a:solidFill>
                  <a:srgbClr val="103864"/>
                </a:solidFill>
                <a:latin typeface="Sora"/>
                <a:cs typeface="Sora"/>
              </a:rPr>
              <a:t> melakukan </a:t>
            </a:r>
            <a:r>
              <a:rPr lang="id-ID" sz="2000" i="1" noProof="1">
                <a:solidFill>
                  <a:srgbClr val="103864"/>
                </a:solidFill>
                <a:latin typeface="Sora"/>
                <a:cs typeface="Sora"/>
              </a:rPr>
              <a:t>fitting</a:t>
            </a:r>
            <a:r>
              <a:rPr lang="id-ID" sz="2000" noProof="1">
                <a:solidFill>
                  <a:srgbClr val="103864"/>
                </a:solidFill>
                <a:latin typeface="Sora"/>
                <a:cs typeface="Sora"/>
              </a:rPr>
              <a:t> model</a:t>
            </a:r>
          </a:p>
          <a:p>
            <a:pPr marL="814388" lvl="0" indent="-182563" algn="just">
              <a:lnSpc>
                <a:spcPct val="107000"/>
              </a:lnSpc>
              <a:buFont typeface="Wingdings" panose="05000000000000000000" pitchFamily="2" charset="2"/>
              <a:buChar char=""/>
            </a:pPr>
            <a:r>
              <a:rPr lang="id-ID" sz="2000" i="1" noProof="1">
                <a:solidFill>
                  <a:srgbClr val="103864"/>
                </a:solidFill>
                <a:latin typeface="Sora"/>
                <a:cs typeface="Sora"/>
              </a:rPr>
              <a:t>Input</a:t>
            </a:r>
            <a:r>
              <a:rPr lang="id-ID" sz="2000" noProof="1">
                <a:solidFill>
                  <a:srgbClr val="103864"/>
                </a:solidFill>
                <a:latin typeface="Sora"/>
                <a:cs typeface="Sora"/>
              </a:rPr>
              <a:t> </a:t>
            </a:r>
          </a:p>
          <a:p>
            <a:pPr marL="981075" indent="-166688" algn="just">
              <a:lnSpc>
                <a:spcPct val="107000"/>
              </a:lnSpc>
            </a:pPr>
            <a:r>
              <a:rPr lang="id-ID" sz="2000" noProof="1">
                <a:solidFill>
                  <a:srgbClr val="103864"/>
                </a:solidFill>
                <a:latin typeface="Sora"/>
                <a:cs typeface="Sora"/>
              </a:rPr>
              <a:t>-    X : Dataset pelatihan</a:t>
            </a:r>
          </a:p>
          <a:p>
            <a:pPr marL="981075" indent="-166688" algn="just">
              <a:lnSpc>
                <a:spcPct val="107000"/>
              </a:lnSpc>
            </a:pPr>
            <a:r>
              <a:rPr lang="id-ID" sz="2000" noProof="1">
                <a:solidFill>
                  <a:srgbClr val="103864"/>
                </a:solidFill>
                <a:latin typeface="Sora"/>
                <a:cs typeface="Sora"/>
              </a:rPr>
              <a:t>-    y : Label/target dari dataset pelatihan</a:t>
            </a:r>
          </a:p>
          <a:p>
            <a:pPr marL="1157287" indent="-342900" algn="just">
              <a:lnSpc>
                <a:spcPct val="107000"/>
              </a:lnSpc>
              <a:buFontTx/>
              <a:buChar char="-"/>
            </a:pPr>
            <a:r>
              <a:rPr lang="id-ID" sz="2000" noProof="1">
                <a:solidFill>
                  <a:srgbClr val="103864"/>
                </a:solidFill>
                <a:latin typeface="Sora"/>
                <a:cs typeface="Sora"/>
              </a:rPr>
              <a:t>n_estimator : jumlah estimator atau model base</a:t>
            </a:r>
          </a:p>
          <a:p>
            <a:pPr marL="814387" algn="just">
              <a:lnSpc>
                <a:spcPct val="107000"/>
              </a:lnSpc>
            </a:pPr>
            <a:endParaRPr lang="id-ID" sz="2000" noProof="1">
              <a:solidFill>
                <a:srgbClr val="103864"/>
              </a:solidFill>
              <a:latin typeface="Sora"/>
              <a:cs typeface="Sora"/>
            </a:endParaRPr>
          </a:p>
          <a:p>
            <a:pPr marL="814388" lvl="0" indent="-182563" algn="just">
              <a:lnSpc>
                <a:spcPct val="107000"/>
              </a:lnSpc>
              <a:buFont typeface="Wingdings" panose="05000000000000000000" pitchFamily="2" charset="2"/>
              <a:buChar char=""/>
            </a:pPr>
            <a:r>
              <a:rPr lang="id-ID" sz="2000" i="1" noProof="1">
                <a:solidFill>
                  <a:srgbClr val="103864"/>
                </a:solidFill>
                <a:latin typeface="Sora"/>
                <a:cs typeface="Sora"/>
              </a:rPr>
              <a:t>Proses</a:t>
            </a:r>
          </a:p>
          <a:p>
            <a:pPr marL="814388" indent="-182563" algn="just">
              <a:lnSpc>
                <a:spcPct val="107000"/>
              </a:lnSpc>
            </a:pPr>
            <a:r>
              <a:rPr lang="id-ID" sz="2000" noProof="1">
                <a:solidFill>
                  <a:srgbClr val="103864"/>
                </a:solidFill>
                <a:latin typeface="Sora"/>
                <a:cs typeface="Sora"/>
              </a:rPr>
              <a:t>def fit(X, y):</a:t>
            </a:r>
          </a:p>
          <a:p>
            <a:pPr marL="814388" indent="-182563" algn="just">
              <a:lnSpc>
                <a:spcPct val="107000"/>
              </a:lnSpc>
            </a:pPr>
            <a:r>
              <a:rPr lang="id-ID" sz="2000" noProof="1">
                <a:solidFill>
                  <a:srgbClr val="103864"/>
                </a:solidFill>
                <a:latin typeface="Sora"/>
                <a:cs typeface="Sora"/>
              </a:rPr>
              <a:t>   - Inisialiasi </a:t>
            </a:r>
            <a:r>
              <a:rPr lang="id-ID" sz="2000" i="1" noProof="1">
                <a:solidFill>
                  <a:srgbClr val="103864"/>
                </a:solidFill>
                <a:latin typeface="Sora"/>
                <a:cs typeface="Sora"/>
              </a:rPr>
              <a:t>base estimator</a:t>
            </a:r>
            <a:r>
              <a:rPr lang="id-ID" sz="2000" noProof="1">
                <a:solidFill>
                  <a:srgbClr val="103864"/>
                </a:solidFill>
                <a:latin typeface="Sora"/>
                <a:cs typeface="Sora"/>
              </a:rPr>
              <a:t>, `</a:t>
            </a:r>
            <a:r>
              <a:rPr lang="id-ID" sz="2000" i="1" noProof="1">
                <a:solidFill>
                  <a:srgbClr val="103864"/>
                </a:solidFill>
                <a:latin typeface="Sora"/>
                <a:cs typeface="Sora"/>
              </a:rPr>
              <a:t>base_estimator = DecisionStump</a:t>
            </a:r>
            <a:r>
              <a:rPr lang="id-ID" sz="2000" noProof="1">
                <a:solidFill>
                  <a:srgbClr val="103864"/>
                </a:solidFill>
                <a:latin typeface="Sora"/>
                <a:cs typeface="Sora"/>
              </a:rPr>
              <a:t>()`</a:t>
            </a:r>
          </a:p>
          <a:p>
            <a:pPr marL="814388" indent="-182563" algn="just">
              <a:lnSpc>
                <a:spcPct val="107000"/>
              </a:lnSpc>
            </a:pPr>
            <a:r>
              <a:rPr lang="id-ID" sz="2000" noProof="1">
                <a:solidFill>
                  <a:srgbClr val="103864"/>
                </a:solidFill>
                <a:latin typeface="Sora"/>
                <a:cs typeface="Sora"/>
              </a:rPr>
              <a:t>   - Dapatkan jumlah sampel dan fitur dalam data latihan</a:t>
            </a:r>
          </a:p>
          <a:p>
            <a:pPr marL="814388" indent="-182563" algn="just">
              <a:lnSpc>
                <a:spcPct val="107000"/>
              </a:lnSpc>
            </a:pPr>
            <a:r>
              <a:rPr lang="id-ID" sz="2000" noProof="1">
                <a:solidFill>
                  <a:srgbClr val="103864"/>
                </a:solidFill>
                <a:latin typeface="Sora"/>
                <a:cs typeface="Sora"/>
              </a:rPr>
              <a:t>   - Inisialisasi bobot untuk setiap sampel</a:t>
            </a:r>
          </a:p>
          <a:p>
            <a:pPr marL="814388" indent="-182563" algn="just">
              <a:lnSpc>
                <a:spcPct val="107000"/>
              </a:lnSpc>
            </a:pPr>
            <a:r>
              <a:rPr lang="id-ID" sz="2000" noProof="1">
                <a:solidFill>
                  <a:srgbClr val="103864"/>
                </a:solidFill>
                <a:latin typeface="Sora"/>
                <a:cs typeface="Sora"/>
              </a:rPr>
              <a:t>   - Inisialisasi nilai alpha untuk setiap estimator</a:t>
            </a:r>
          </a:p>
          <a:p>
            <a:pPr marL="814388" indent="-182563" algn="just">
              <a:lnSpc>
                <a:spcPct val="107000"/>
              </a:lnSpc>
            </a:pPr>
            <a:r>
              <a:rPr lang="id-ID" sz="2000" noProof="1">
                <a:solidFill>
                  <a:srgbClr val="103864"/>
                </a:solidFill>
                <a:latin typeface="Sora"/>
                <a:cs typeface="Sora"/>
              </a:rPr>
              <a:t>   - Lakukan pelatihan untuk setiap estimator (perulangan):</a:t>
            </a:r>
          </a:p>
          <a:p>
            <a:pPr marL="1081088" indent="-100013" algn="just">
              <a:lnSpc>
                <a:spcPct val="107000"/>
              </a:lnSpc>
            </a:pPr>
            <a:r>
              <a:rPr lang="id-ID" sz="2000" noProof="1">
                <a:solidFill>
                  <a:srgbClr val="103864"/>
                </a:solidFill>
                <a:latin typeface="Sora"/>
                <a:cs typeface="Sora"/>
              </a:rPr>
              <a:t>   1. Latih estimator dengan data latih dan bobot saat ini,</a:t>
            </a:r>
          </a:p>
          <a:p>
            <a:pPr marL="1081088" indent="-100013" algn="just">
              <a:lnSpc>
                <a:spcPct val="107000"/>
              </a:lnSpc>
            </a:pPr>
            <a:r>
              <a:rPr lang="id-ID" sz="2000" noProof="1">
                <a:solidFill>
                  <a:srgbClr val="103864"/>
                </a:solidFill>
                <a:latin typeface="Sora"/>
                <a:cs typeface="Sora"/>
              </a:rPr>
              <a:t>       </a:t>
            </a:r>
            <a:r>
              <a:rPr lang="id-ID" sz="2000" i="1" noProof="1">
                <a:solidFill>
                  <a:srgbClr val="103864"/>
                </a:solidFill>
                <a:latin typeface="Sora"/>
                <a:cs typeface="Sora"/>
              </a:rPr>
              <a:t>fit estimator(X, y, weights)</a:t>
            </a:r>
          </a:p>
        </p:txBody>
      </p:sp>
    </p:spTree>
    <p:extLst>
      <p:ext uri="{BB962C8B-B14F-4D97-AF65-F5344CB8AC3E}">
        <p14:creationId xmlns:p14="http://schemas.microsoft.com/office/powerpoint/2010/main" val="985380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id-ID" noProof="1"/>
              <a:t>Pseudocode Algoritma</a:t>
            </a:r>
          </a:p>
        </p:txBody>
      </p:sp>
      <p:sp>
        <p:nvSpPr>
          <p:cNvPr id="210" name="Google Shape;210;p3"/>
          <p:cNvSpPr txBox="1"/>
          <p:nvPr/>
        </p:nvSpPr>
        <p:spPr>
          <a:xfrm>
            <a:off x="401515" y="1690688"/>
            <a:ext cx="11388900" cy="3619797"/>
          </a:xfrm>
          <a:prstGeom prst="rect">
            <a:avLst/>
          </a:prstGeom>
          <a:noFill/>
          <a:ln>
            <a:noFill/>
          </a:ln>
        </p:spPr>
        <p:txBody>
          <a:bodyPr spcFirstLastPara="1" wrap="square" lIns="91425" tIns="45700" rIns="91425" bIns="45700" anchor="t" anchorCtr="0">
            <a:spAutoFit/>
          </a:bodyPr>
          <a:lstStyle/>
          <a:p>
            <a:pPr marL="814388" indent="-100013" algn="just">
              <a:lnSpc>
                <a:spcPct val="107000"/>
              </a:lnSpc>
            </a:pPr>
            <a:r>
              <a:rPr lang="en-US" sz="2000" dirty="0">
                <a:solidFill>
                  <a:srgbClr val="103864"/>
                </a:solidFill>
                <a:latin typeface="Sora"/>
                <a:cs typeface="Sora"/>
              </a:rPr>
              <a:t> </a:t>
            </a:r>
            <a:r>
              <a:rPr lang="id-ID" sz="2000" dirty="0">
                <a:solidFill>
                  <a:srgbClr val="103864"/>
                </a:solidFill>
                <a:latin typeface="Sora"/>
                <a:cs typeface="Sora"/>
              </a:rPr>
              <a:t>2. Lakukan prediksi menggunakan estimator yang telah dilatih</a:t>
            </a:r>
            <a:endParaRPr lang="en-ID" sz="2000" dirty="0">
              <a:solidFill>
                <a:srgbClr val="103864"/>
              </a:solidFill>
              <a:latin typeface="Sora"/>
              <a:cs typeface="Sora"/>
            </a:endParaRPr>
          </a:p>
          <a:p>
            <a:pPr marL="631825" lvl="0" algn="just">
              <a:lnSpc>
                <a:spcPct val="107000"/>
              </a:lnSpc>
            </a:pPr>
            <a:r>
              <a:rPr lang="en-US" sz="2000" dirty="0">
                <a:solidFill>
                  <a:srgbClr val="103864"/>
                </a:solidFill>
                <a:latin typeface="Sora"/>
                <a:cs typeface="Sora"/>
              </a:rPr>
              <a:t>   </a:t>
            </a:r>
            <a:r>
              <a:rPr lang="id-ID" sz="2000" dirty="0">
                <a:solidFill>
                  <a:srgbClr val="103864"/>
                </a:solidFill>
                <a:latin typeface="Sora"/>
                <a:cs typeface="Sora"/>
              </a:rPr>
              <a:t>3. Hitung tingkat kesalahan berbobot, </a:t>
            </a:r>
            <a:r>
              <a:rPr lang="id-ID" sz="2000" i="1" dirty="0">
                <a:solidFill>
                  <a:srgbClr val="103864"/>
                </a:solidFill>
                <a:latin typeface="Sora"/>
                <a:cs typeface="Sora"/>
              </a:rPr>
              <a:t>err</a:t>
            </a:r>
            <a:r>
              <a:rPr lang="id-ID" i="1" dirty="0">
                <a:solidFill>
                  <a:srgbClr val="103864"/>
                </a:solidFill>
                <a:latin typeface="Sora"/>
                <a:cs typeface="Sora"/>
              </a:rPr>
              <a:t>t</a:t>
            </a:r>
            <a:endParaRPr lang="en-ID" sz="2000" i="1" dirty="0">
              <a:solidFill>
                <a:srgbClr val="103864"/>
              </a:solidFill>
              <a:latin typeface="Sora"/>
              <a:cs typeface="Sora"/>
            </a:endParaRPr>
          </a:p>
          <a:p>
            <a:pPr marL="814388" indent="-182563" algn="just">
              <a:lnSpc>
                <a:spcPct val="107000"/>
              </a:lnSpc>
            </a:pPr>
            <a:r>
              <a:rPr lang="id-ID" sz="2000" dirty="0">
                <a:solidFill>
                  <a:srgbClr val="103864"/>
                </a:solidFill>
                <a:latin typeface="Sora"/>
                <a:cs typeface="Sora"/>
              </a:rPr>
              <a:t>   4. Hitung nilai alpha untuk estimator saat ini, </a:t>
            </a:r>
            <a:r>
              <a:rPr lang="id-ID" sz="2400" i="1" dirty="0">
                <a:solidFill>
                  <a:srgbClr val="103864"/>
                </a:solidFill>
                <a:latin typeface="Sora"/>
                <a:cs typeface="Sora"/>
              </a:rPr>
              <a:t>α</a:t>
            </a:r>
            <a:r>
              <a:rPr lang="id-ID" i="1" dirty="0">
                <a:solidFill>
                  <a:srgbClr val="103864"/>
                </a:solidFill>
                <a:latin typeface="Sora"/>
                <a:cs typeface="Sora"/>
              </a:rPr>
              <a:t>t</a:t>
            </a:r>
            <a:endParaRPr lang="en-ID" sz="2000" i="1" dirty="0">
              <a:solidFill>
                <a:srgbClr val="103864"/>
              </a:solidFill>
              <a:latin typeface="Sora"/>
              <a:cs typeface="Sora"/>
            </a:endParaRPr>
          </a:p>
          <a:p>
            <a:pPr marL="814388" indent="-182563" algn="just">
              <a:lnSpc>
                <a:spcPct val="107000"/>
              </a:lnSpc>
            </a:pPr>
            <a:r>
              <a:rPr lang="id-ID" sz="2000" dirty="0">
                <a:solidFill>
                  <a:srgbClr val="103864"/>
                </a:solidFill>
                <a:latin typeface="Sora"/>
                <a:cs typeface="Sora"/>
              </a:rPr>
              <a:t>   5. Perbarui bobot sampel</a:t>
            </a:r>
            <a:endParaRPr lang="en-ID" sz="2000" dirty="0">
              <a:solidFill>
                <a:srgbClr val="103864"/>
              </a:solidFill>
              <a:latin typeface="Sora"/>
              <a:cs typeface="Sora"/>
            </a:endParaRPr>
          </a:p>
          <a:p>
            <a:pPr marL="814388" indent="-182563" algn="just">
              <a:lnSpc>
                <a:spcPct val="107000"/>
              </a:lnSpc>
            </a:pPr>
            <a:r>
              <a:rPr lang="id-ID" sz="2000" dirty="0">
                <a:solidFill>
                  <a:srgbClr val="103864"/>
                </a:solidFill>
                <a:latin typeface="Sora"/>
                <a:cs typeface="Sora"/>
              </a:rPr>
              <a:t> </a:t>
            </a:r>
            <a:r>
              <a:rPr lang="en-US" sz="2000" dirty="0">
                <a:solidFill>
                  <a:srgbClr val="103864"/>
                </a:solidFill>
                <a:latin typeface="Sora"/>
                <a:cs typeface="Sora"/>
              </a:rPr>
              <a:t>  </a:t>
            </a:r>
            <a:r>
              <a:rPr lang="id-ID" sz="2000" dirty="0">
                <a:solidFill>
                  <a:srgbClr val="103864"/>
                </a:solidFill>
                <a:latin typeface="Sora"/>
                <a:cs typeface="Sora"/>
              </a:rPr>
              <a:t>6. Tambahkan estimator yang telah dilatih ke dalam list</a:t>
            </a:r>
            <a:endParaRPr lang="en-ID" sz="2000" dirty="0">
              <a:solidFill>
                <a:srgbClr val="103864"/>
              </a:solidFill>
              <a:latin typeface="Sora"/>
              <a:cs typeface="Sora"/>
            </a:endParaRPr>
          </a:p>
          <a:p>
            <a:pPr marL="631825" algn="just">
              <a:lnSpc>
                <a:spcPct val="107000"/>
              </a:lnSpc>
            </a:pPr>
            <a:r>
              <a:rPr lang="en-US" sz="2000" dirty="0">
                <a:solidFill>
                  <a:srgbClr val="103864"/>
                </a:solidFill>
                <a:latin typeface="Sora"/>
                <a:cs typeface="Sora"/>
              </a:rPr>
              <a:t>- </a:t>
            </a:r>
            <a:r>
              <a:rPr lang="id-ID" sz="2000" dirty="0">
                <a:solidFill>
                  <a:srgbClr val="103864"/>
                </a:solidFill>
                <a:latin typeface="Sora"/>
                <a:cs typeface="Sora"/>
              </a:rPr>
              <a:t>Akhir pelatihan</a:t>
            </a:r>
            <a:endParaRPr lang="en-US" sz="2000" dirty="0">
              <a:solidFill>
                <a:srgbClr val="103864"/>
              </a:solidFill>
              <a:latin typeface="Sora"/>
              <a:cs typeface="Sora"/>
            </a:endParaRPr>
          </a:p>
          <a:p>
            <a:pPr marL="631825" algn="just">
              <a:lnSpc>
                <a:spcPct val="107000"/>
              </a:lnSpc>
            </a:pPr>
            <a:endParaRPr lang="id-ID" sz="2000" dirty="0">
              <a:solidFill>
                <a:srgbClr val="103864"/>
              </a:solidFill>
              <a:latin typeface="Sora"/>
              <a:cs typeface="Sora"/>
            </a:endParaRPr>
          </a:p>
          <a:p>
            <a:pPr marL="814388" lvl="0" indent="-365125" algn="just">
              <a:lnSpc>
                <a:spcPct val="107000"/>
              </a:lnSpc>
              <a:buFont typeface="Wingdings" panose="05000000000000000000" pitchFamily="2" charset="2"/>
              <a:buChar char=""/>
            </a:pPr>
            <a:r>
              <a:rPr lang="id-ID" sz="2000" i="1" dirty="0">
                <a:solidFill>
                  <a:srgbClr val="103864"/>
                </a:solidFill>
                <a:latin typeface="Sora"/>
                <a:cs typeface="Sora"/>
              </a:rPr>
              <a:t>Output</a:t>
            </a:r>
            <a:endParaRPr lang="en-ID" sz="2000" i="1" dirty="0">
              <a:solidFill>
                <a:srgbClr val="103864"/>
              </a:solidFill>
              <a:latin typeface="Sora"/>
              <a:cs typeface="Sora"/>
            </a:endParaRPr>
          </a:p>
          <a:p>
            <a:pPr marL="981075" indent="-166688" algn="just">
              <a:lnSpc>
                <a:spcPct val="107000"/>
              </a:lnSpc>
            </a:pPr>
            <a:r>
              <a:rPr lang="id-ID" sz="2000" dirty="0">
                <a:solidFill>
                  <a:srgbClr val="103864"/>
                </a:solidFill>
                <a:latin typeface="Sora"/>
                <a:cs typeface="Sora"/>
              </a:rPr>
              <a:t>- Model yang telah dilatih dengan estimator</a:t>
            </a:r>
            <a:endParaRPr lang="en-ID" sz="2000" dirty="0">
              <a:solidFill>
                <a:srgbClr val="103864"/>
              </a:solidFill>
              <a:latin typeface="Sora"/>
              <a:cs typeface="Sora"/>
            </a:endParaRPr>
          </a:p>
          <a:p>
            <a:pPr marL="981075" indent="-166688" algn="just">
              <a:lnSpc>
                <a:spcPct val="107000"/>
              </a:lnSpc>
              <a:spcAft>
                <a:spcPts val="800"/>
              </a:spcAft>
            </a:pPr>
            <a:r>
              <a:rPr lang="id-ID" sz="2000" dirty="0">
                <a:solidFill>
                  <a:srgbClr val="103864"/>
                </a:solidFill>
                <a:latin typeface="Sora"/>
                <a:cs typeface="Sora"/>
              </a:rPr>
              <a:t>- Nilai alpha </a:t>
            </a:r>
            <a:r>
              <a:rPr lang="id-ID" sz="2400" i="1" dirty="0">
                <a:solidFill>
                  <a:srgbClr val="103864"/>
                </a:solidFill>
                <a:latin typeface="Sora"/>
                <a:cs typeface="Sora"/>
              </a:rPr>
              <a:t>α</a:t>
            </a:r>
            <a:r>
              <a:rPr lang="id-ID" i="1" dirty="0">
                <a:solidFill>
                  <a:srgbClr val="103864"/>
                </a:solidFill>
                <a:latin typeface="Sora"/>
                <a:cs typeface="Sora"/>
              </a:rPr>
              <a:t>t</a:t>
            </a:r>
            <a:endParaRPr lang="en-ID" sz="2000" dirty="0">
              <a:solidFill>
                <a:srgbClr val="103864"/>
              </a:solidFill>
              <a:latin typeface="Sora"/>
              <a:cs typeface="Sora"/>
            </a:endParaRPr>
          </a:p>
        </p:txBody>
      </p:sp>
    </p:spTree>
    <p:extLst>
      <p:ext uri="{BB962C8B-B14F-4D97-AF65-F5344CB8AC3E}">
        <p14:creationId xmlns:p14="http://schemas.microsoft.com/office/powerpoint/2010/main" val="380435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id-ID" noProof="1"/>
              <a:t>Pseudocode Algoritma</a:t>
            </a:r>
          </a:p>
        </p:txBody>
      </p:sp>
      <p:sp>
        <p:nvSpPr>
          <p:cNvPr id="210" name="Google Shape;210;p3"/>
          <p:cNvSpPr txBox="1"/>
          <p:nvPr/>
        </p:nvSpPr>
        <p:spPr>
          <a:xfrm>
            <a:off x="401515" y="1536315"/>
            <a:ext cx="11388900" cy="5070066"/>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startAt="2"/>
            </a:pPr>
            <a:r>
              <a:rPr lang="id-ID" sz="2000" i="1" noProof="1">
                <a:solidFill>
                  <a:srgbClr val="103864"/>
                </a:solidFill>
                <a:latin typeface="Sora"/>
                <a:cs typeface="Sora"/>
              </a:rPr>
              <a:t>Pseudocode</a:t>
            </a:r>
            <a:r>
              <a:rPr lang="id-ID" sz="2000" noProof="1">
                <a:solidFill>
                  <a:srgbClr val="103864"/>
                </a:solidFill>
                <a:latin typeface="Sora"/>
                <a:cs typeface="Sora"/>
              </a:rPr>
              <a:t> melakukan prediksi</a:t>
            </a:r>
          </a:p>
          <a:p>
            <a:pPr algn="just">
              <a:buClr>
                <a:srgbClr val="103864"/>
              </a:buClr>
              <a:buSzPts val="2000"/>
            </a:pPr>
            <a:endParaRPr lang="id-ID" sz="2000" noProof="1">
              <a:solidFill>
                <a:srgbClr val="103864"/>
              </a:solidFill>
              <a:latin typeface="Sora"/>
              <a:cs typeface="Sora"/>
            </a:endParaRPr>
          </a:p>
          <a:p>
            <a:pPr marL="898525" lvl="0" indent="-342900" algn="just">
              <a:lnSpc>
                <a:spcPct val="107000"/>
              </a:lnSpc>
              <a:buFont typeface="Wingdings" panose="05000000000000000000" pitchFamily="2" charset="2"/>
              <a:buChar char=""/>
            </a:pPr>
            <a:r>
              <a:rPr lang="id-ID" sz="2000" i="1" noProof="1">
                <a:solidFill>
                  <a:srgbClr val="103864"/>
                </a:solidFill>
                <a:latin typeface="Sora"/>
                <a:cs typeface="Sora"/>
              </a:rPr>
              <a:t>Input</a:t>
            </a:r>
            <a:r>
              <a:rPr lang="id-ID" sz="2000" noProof="1">
                <a:solidFill>
                  <a:srgbClr val="103864"/>
                </a:solidFill>
                <a:latin typeface="Sora"/>
                <a:cs typeface="Sora"/>
              </a:rPr>
              <a:t> </a:t>
            </a:r>
          </a:p>
          <a:p>
            <a:pPr marL="555625" lvl="0" algn="just">
              <a:lnSpc>
                <a:spcPct val="107000"/>
              </a:lnSpc>
            </a:pPr>
            <a:r>
              <a:rPr lang="id-ID" sz="2000" noProof="1">
                <a:solidFill>
                  <a:srgbClr val="103864"/>
                </a:solidFill>
                <a:latin typeface="Sora"/>
                <a:cs typeface="Sora"/>
              </a:rPr>
              <a:t>       - X : sampel </a:t>
            </a:r>
            <a:r>
              <a:rPr lang="id-ID" sz="2000" i="1" noProof="1">
                <a:solidFill>
                  <a:srgbClr val="103864"/>
                </a:solidFill>
                <a:latin typeface="Sora"/>
                <a:cs typeface="Sora"/>
              </a:rPr>
              <a:t>input</a:t>
            </a:r>
            <a:r>
              <a:rPr lang="id-ID" sz="2000" noProof="1">
                <a:solidFill>
                  <a:srgbClr val="103864"/>
                </a:solidFill>
                <a:latin typeface="Sora"/>
                <a:cs typeface="Sora"/>
              </a:rPr>
              <a:t> untuk melakukan prediksi</a:t>
            </a:r>
          </a:p>
          <a:p>
            <a:pPr marL="898525" lvl="0" indent="-342900" algn="just">
              <a:lnSpc>
                <a:spcPct val="107000"/>
              </a:lnSpc>
              <a:buFont typeface="Wingdings" panose="05000000000000000000" pitchFamily="2" charset="2"/>
              <a:buChar char=""/>
            </a:pPr>
            <a:r>
              <a:rPr lang="id-ID" sz="2000" i="1" noProof="1">
                <a:solidFill>
                  <a:srgbClr val="103864"/>
                </a:solidFill>
                <a:latin typeface="Sora"/>
                <a:cs typeface="Sora"/>
              </a:rPr>
              <a:t>Proses</a:t>
            </a:r>
            <a:r>
              <a:rPr lang="id-ID" sz="2000" noProof="1">
                <a:solidFill>
                  <a:srgbClr val="103864"/>
                </a:solidFill>
                <a:latin typeface="Sora"/>
                <a:cs typeface="Sora"/>
              </a:rPr>
              <a:t> </a:t>
            </a:r>
          </a:p>
          <a:p>
            <a:pPr marL="555625" lvl="0" algn="just">
              <a:lnSpc>
                <a:spcPct val="107000"/>
              </a:lnSpc>
            </a:pPr>
            <a:r>
              <a:rPr lang="id-ID" sz="2000" noProof="1">
                <a:solidFill>
                  <a:srgbClr val="103864"/>
                </a:solidFill>
                <a:latin typeface="Sora"/>
                <a:cs typeface="Sora"/>
              </a:rPr>
              <a:t>	def predict(X):</a:t>
            </a:r>
          </a:p>
          <a:p>
            <a:pPr marL="457200" algn="just">
              <a:lnSpc>
                <a:spcPct val="107000"/>
              </a:lnSpc>
              <a:tabLst>
                <a:tab pos="1163638" algn="l"/>
              </a:tabLst>
            </a:pPr>
            <a:r>
              <a:rPr lang="id-ID" sz="2000" noProof="1">
                <a:solidFill>
                  <a:srgbClr val="103864"/>
                </a:solidFill>
                <a:latin typeface="Sora"/>
                <a:cs typeface="Sora"/>
              </a:rPr>
              <a:t>	- Inisialisasi label yang diprediksi</a:t>
            </a:r>
          </a:p>
          <a:p>
            <a:pPr marL="457200" algn="just">
              <a:lnSpc>
                <a:spcPct val="107000"/>
              </a:lnSpc>
              <a:tabLst>
                <a:tab pos="1163638" algn="l"/>
              </a:tabLst>
            </a:pPr>
            <a:r>
              <a:rPr lang="id-ID" sz="2000" noProof="1">
                <a:solidFill>
                  <a:srgbClr val="103864"/>
                </a:solidFill>
                <a:latin typeface="Sora"/>
                <a:cs typeface="Sora"/>
              </a:rPr>
              <a:t>	- Iterasi setiap estimator dalam ensemble</a:t>
            </a:r>
          </a:p>
          <a:p>
            <a:pPr marL="457200" algn="just">
              <a:lnSpc>
                <a:spcPct val="107000"/>
              </a:lnSpc>
              <a:tabLst>
                <a:tab pos="1346200" algn="l"/>
              </a:tabLst>
            </a:pPr>
            <a:r>
              <a:rPr lang="id-ID" sz="2000" noProof="1">
                <a:solidFill>
                  <a:srgbClr val="103864"/>
                </a:solidFill>
                <a:latin typeface="Sora"/>
                <a:cs typeface="Sora"/>
              </a:rPr>
              <a:t>	  1. Lakukan prediksi menggunakan estimator saat ini.</a:t>
            </a:r>
          </a:p>
          <a:p>
            <a:pPr marL="457200" algn="just">
              <a:lnSpc>
                <a:spcPct val="107000"/>
              </a:lnSpc>
              <a:tabLst>
                <a:tab pos="1346200" algn="l"/>
              </a:tabLst>
            </a:pPr>
            <a:r>
              <a:rPr lang="id-ID" sz="2000" noProof="1">
                <a:solidFill>
                  <a:srgbClr val="103864"/>
                </a:solidFill>
                <a:latin typeface="Sora"/>
                <a:cs typeface="Sora"/>
              </a:rPr>
              <a:t>	  2. Tambahkan prediksi ke dalam prediksi keseluruhan.</a:t>
            </a:r>
          </a:p>
          <a:p>
            <a:pPr marL="457200" algn="just">
              <a:lnSpc>
                <a:spcPct val="107000"/>
              </a:lnSpc>
              <a:tabLst>
                <a:tab pos="1163638" algn="l"/>
              </a:tabLst>
            </a:pPr>
            <a:r>
              <a:rPr lang="id-ID" sz="2000" noProof="1">
                <a:solidFill>
                  <a:srgbClr val="103864"/>
                </a:solidFill>
                <a:latin typeface="Sora"/>
                <a:cs typeface="Sora"/>
              </a:rPr>
              <a:t>	- Ubah prediksi menjadi label biner, </a:t>
            </a:r>
            <a:r>
              <a:rPr lang="id-ID" sz="2000" i="1" noProof="1">
                <a:solidFill>
                  <a:srgbClr val="103864"/>
                </a:solidFill>
                <a:latin typeface="Sora"/>
                <a:cs typeface="Sora"/>
              </a:rPr>
              <a:t>y_pred = sign(y_pred)</a:t>
            </a:r>
          </a:p>
          <a:p>
            <a:pPr marL="457200" algn="just">
              <a:lnSpc>
                <a:spcPct val="107000"/>
              </a:lnSpc>
              <a:tabLst>
                <a:tab pos="1163638" algn="l"/>
              </a:tabLst>
            </a:pPr>
            <a:r>
              <a:rPr lang="id-ID" sz="2000" noProof="1">
                <a:solidFill>
                  <a:srgbClr val="103864"/>
                </a:solidFill>
                <a:latin typeface="Sora"/>
                <a:cs typeface="Sora"/>
              </a:rPr>
              <a:t>	- Kembalikan label yang diprediksi</a:t>
            </a:r>
          </a:p>
          <a:p>
            <a:pPr marL="898525" lvl="0" indent="-342900" algn="just">
              <a:lnSpc>
                <a:spcPct val="107000"/>
              </a:lnSpc>
              <a:buFont typeface="Wingdings" panose="05000000000000000000" pitchFamily="2" charset="2"/>
              <a:buChar char=""/>
            </a:pPr>
            <a:r>
              <a:rPr lang="id-ID" sz="2000" i="1" noProof="1">
                <a:solidFill>
                  <a:srgbClr val="103864"/>
                </a:solidFill>
                <a:latin typeface="Sora"/>
                <a:cs typeface="Sora"/>
              </a:rPr>
              <a:t>Output</a:t>
            </a:r>
          </a:p>
          <a:p>
            <a:pPr marL="457200" algn="just">
              <a:lnSpc>
                <a:spcPct val="107000"/>
              </a:lnSpc>
              <a:spcAft>
                <a:spcPts val="800"/>
              </a:spcAft>
              <a:tabLst>
                <a:tab pos="1163638" algn="l"/>
              </a:tabLst>
            </a:pPr>
            <a:r>
              <a:rPr lang="id-ID" sz="2000" noProof="1">
                <a:solidFill>
                  <a:srgbClr val="103864"/>
                </a:solidFill>
                <a:latin typeface="Sora"/>
                <a:cs typeface="Sora"/>
              </a:rPr>
              <a:t> 	- y_pred (prediksi akhir) – prediksi kelas</a:t>
            </a:r>
          </a:p>
          <a:p>
            <a:pPr algn="just">
              <a:buClr>
                <a:srgbClr val="103864"/>
              </a:buClr>
              <a:buSzPts val="2000"/>
            </a:pPr>
            <a:endParaRPr lang="id-ID" sz="2000" noProof="1">
              <a:solidFill>
                <a:srgbClr val="103864"/>
              </a:solidFill>
              <a:latin typeface="Sora"/>
              <a:cs typeface="Sora"/>
            </a:endParaRPr>
          </a:p>
        </p:txBody>
      </p:sp>
    </p:spTree>
    <p:extLst>
      <p:ext uri="{BB962C8B-B14F-4D97-AF65-F5344CB8AC3E}">
        <p14:creationId xmlns:p14="http://schemas.microsoft.com/office/powerpoint/2010/main" val="4287706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a:buSzPts val="4000"/>
            </a:pPr>
            <a:r>
              <a:rPr lang="en-US" sz="4000" dirty="0">
                <a:solidFill>
                  <a:srgbClr val="103864"/>
                </a:solidFill>
                <a:latin typeface="Sora"/>
                <a:ea typeface="Sora"/>
                <a:cs typeface="Sora"/>
                <a:sym typeface="Sora"/>
              </a:rPr>
              <a:t>Proses Code</a:t>
            </a:r>
            <a:endParaRPr dirty="0"/>
          </a:p>
        </p:txBody>
      </p:sp>
    </p:spTree>
    <p:extLst>
      <p:ext uri="{BB962C8B-B14F-4D97-AF65-F5344CB8AC3E}">
        <p14:creationId xmlns:p14="http://schemas.microsoft.com/office/powerpoint/2010/main" val="152982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10" name="Picture 9">
            <a:extLst>
              <a:ext uri="{FF2B5EF4-FFF2-40B4-BE49-F238E27FC236}">
                <a16:creationId xmlns:a16="http://schemas.microsoft.com/office/drawing/2014/main" id="{100CD491-0026-17C4-2B77-D9D6C0E1F675}"/>
              </a:ext>
            </a:extLst>
          </p:cNvPr>
          <p:cNvPicPr>
            <a:picLocks noChangeAspect="1"/>
          </p:cNvPicPr>
          <p:nvPr/>
        </p:nvPicPr>
        <p:blipFill rotWithShape="1">
          <a:blip r:embed="rId3">
            <a:extLst>
              <a:ext uri="{28A0092B-C50C-407E-A947-70E740481C1C}">
                <a14:useLocalDpi xmlns:a14="http://schemas.microsoft.com/office/drawing/2010/main" val="0"/>
              </a:ext>
            </a:extLst>
          </a:blip>
          <a:srcRect t="57025"/>
          <a:stretch/>
        </p:blipFill>
        <p:spPr>
          <a:xfrm>
            <a:off x="6096000" y="4245953"/>
            <a:ext cx="3856712" cy="1969869"/>
          </a:xfrm>
          <a:prstGeom prst="rect">
            <a:avLst/>
          </a:prstGeom>
        </p:spPr>
      </p:pic>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Proses Code</a:t>
            </a:r>
            <a:endParaRPr dirty="0"/>
          </a:p>
        </p:txBody>
      </p:sp>
      <p:pic>
        <p:nvPicPr>
          <p:cNvPr id="2" name="Picture 1">
            <a:extLst>
              <a:ext uri="{FF2B5EF4-FFF2-40B4-BE49-F238E27FC236}">
                <a16:creationId xmlns:a16="http://schemas.microsoft.com/office/drawing/2014/main" id="{51BD741A-755F-6681-1244-042D73DC6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37" y="2071623"/>
            <a:ext cx="3417851" cy="2174330"/>
          </a:xfrm>
          <a:prstGeom prst="rect">
            <a:avLst/>
          </a:prstGeom>
        </p:spPr>
      </p:pic>
      <p:pic>
        <p:nvPicPr>
          <p:cNvPr id="3" name="Picture 2">
            <a:extLst>
              <a:ext uri="{FF2B5EF4-FFF2-40B4-BE49-F238E27FC236}">
                <a16:creationId xmlns:a16="http://schemas.microsoft.com/office/drawing/2014/main" id="{990B0999-ED23-97E7-D770-6AA1246EFCBB}"/>
              </a:ext>
            </a:extLst>
          </p:cNvPr>
          <p:cNvPicPr>
            <a:picLocks noChangeAspect="1"/>
          </p:cNvPicPr>
          <p:nvPr/>
        </p:nvPicPr>
        <p:blipFill rotWithShape="1">
          <a:blip r:embed="rId3">
            <a:extLst>
              <a:ext uri="{28A0092B-C50C-407E-A947-70E740481C1C}">
                <a14:useLocalDpi xmlns:a14="http://schemas.microsoft.com/office/drawing/2010/main" val="0"/>
              </a:ext>
            </a:extLst>
          </a:blip>
          <a:srcRect b="42928"/>
          <a:stretch/>
        </p:blipFill>
        <p:spPr>
          <a:xfrm>
            <a:off x="6096000" y="1690688"/>
            <a:ext cx="3856712" cy="2616104"/>
          </a:xfrm>
          <a:prstGeom prst="rect">
            <a:avLst/>
          </a:prstGeom>
        </p:spPr>
      </p:pic>
      <p:sp>
        <p:nvSpPr>
          <p:cNvPr id="6" name="TextBox 5">
            <a:extLst>
              <a:ext uri="{FF2B5EF4-FFF2-40B4-BE49-F238E27FC236}">
                <a16:creationId xmlns:a16="http://schemas.microsoft.com/office/drawing/2014/main" id="{AA8FF54E-113C-0228-AEFF-E6F2C2E2FB72}"/>
              </a:ext>
            </a:extLst>
          </p:cNvPr>
          <p:cNvSpPr txBox="1"/>
          <p:nvPr/>
        </p:nvSpPr>
        <p:spPr>
          <a:xfrm>
            <a:off x="376371" y="1521411"/>
            <a:ext cx="3221181" cy="369332"/>
          </a:xfrm>
          <a:prstGeom prst="rect">
            <a:avLst/>
          </a:prstGeom>
          <a:noFill/>
        </p:spPr>
        <p:txBody>
          <a:bodyPr wrap="square">
            <a:spAutoFit/>
          </a:bodyPr>
          <a:lstStyle/>
          <a:p>
            <a:r>
              <a:rPr lang="id-ID" sz="1800" noProof="1">
                <a:solidFill>
                  <a:srgbClr val="103864"/>
                </a:solidFill>
                <a:latin typeface="Sora"/>
                <a:cs typeface="Sora"/>
              </a:rPr>
              <a:t>1.  Kelas `DecisionStump`</a:t>
            </a:r>
            <a:endParaRPr lang="id-ID" sz="1800" noProof="1"/>
          </a:p>
        </p:txBody>
      </p:sp>
      <p:sp>
        <p:nvSpPr>
          <p:cNvPr id="8" name="TextBox 7">
            <a:extLst>
              <a:ext uri="{FF2B5EF4-FFF2-40B4-BE49-F238E27FC236}">
                <a16:creationId xmlns:a16="http://schemas.microsoft.com/office/drawing/2014/main" id="{215DD8BD-2E09-8F50-8ACC-83BEAB51FD6C}"/>
              </a:ext>
            </a:extLst>
          </p:cNvPr>
          <p:cNvSpPr txBox="1"/>
          <p:nvPr/>
        </p:nvSpPr>
        <p:spPr>
          <a:xfrm>
            <a:off x="5743412" y="1116560"/>
            <a:ext cx="3221181" cy="369332"/>
          </a:xfrm>
          <a:prstGeom prst="rect">
            <a:avLst/>
          </a:prstGeom>
          <a:noFill/>
        </p:spPr>
        <p:txBody>
          <a:bodyPr wrap="square">
            <a:spAutoFit/>
          </a:bodyPr>
          <a:lstStyle/>
          <a:p>
            <a:r>
              <a:rPr lang="id-ID" sz="1800" noProof="1">
                <a:solidFill>
                  <a:srgbClr val="103864"/>
                </a:solidFill>
                <a:latin typeface="Sora"/>
                <a:cs typeface="Sora"/>
              </a:rPr>
              <a:t>2. Metode `_best_split`</a:t>
            </a:r>
            <a:endParaRPr lang="id-ID" sz="1800" noProof="1"/>
          </a:p>
        </p:txBody>
      </p:sp>
    </p:spTree>
    <p:extLst>
      <p:ext uri="{BB962C8B-B14F-4D97-AF65-F5344CB8AC3E}">
        <p14:creationId xmlns:p14="http://schemas.microsoft.com/office/powerpoint/2010/main" val="283141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Proses Code</a:t>
            </a:r>
            <a:endParaRPr dirty="0"/>
          </a:p>
        </p:txBody>
      </p:sp>
      <p:sp>
        <p:nvSpPr>
          <p:cNvPr id="4" name="TextBox 3">
            <a:extLst>
              <a:ext uri="{FF2B5EF4-FFF2-40B4-BE49-F238E27FC236}">
                <a16:creationId xmlns:a16="http://schemas.microsoft.com/office/drawing/2014/main" id="{EC9D3AEF-A244-356F-184A-68157097D87E}"/>
              </a:ext>
            </a:extLst>
          </p:cNvPr>
          <p:cNvSpPr txBox="1"/>
          <p:nvPr/>
        </p:nvSpPr>
        <p:spPr>
          <a:xfrm>
            <a:off x="506639" y="1533181"/>
            <a:ext cx="3221181" cy="369332"/>
          </a:xfrm>
          <a:prstGeom prst="rect">
            <a:avLst/>
          </a:prstGeom>
          <a:noFill/>
        </p:spPr>
        <p:txBody>
          <a:bodyPr wrap="square">
            <a:spAutoFit/>
          </a:bodyPr>
          <a:lstStyle/>
          <a:p>
            <a:r>
              <a:rPr lang="id-ID" sz="1800" dirty="0">
                <a:solidFill>
                  <a:srgbClr val="103864"/>
                </a:solidFill>
                <a:latin typeface="Sora"/>
                <a:cs typeface="Sora"/>
              </a:rPr>
              <a:t>3.  Metode `fit`</a:t>
            </a:r>
            <a:endParaRPr lang="id-ID" sz="1800" dirty="0"/>
          </a:p>
        </p:txBody>
      </p:sp>
      <p:pic>
        <p:nvPicPr>
          <p:cNvPr id="5" name="Picture 4">
            <a:extLst>
              <a:ext uri="{FF2B5EF4-FFF2-40B4-BE49-F238E27FC236}">
                <a16:creationId xmlns:a16="http://schemas.microsoft.com/office/drawing/2014/main" id="{90277752-A808-CD4C-CD23-2D3A2A6EE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93" y="2299575"/>
            <a:ext cx="4393155" cy="1873278"/>
          </a:xfrm>
          <a:prstGeom prst="rect">
            <a:avLst/>
          </a:prstGeom>
        </p:spPr>
      </p:pic>
      <p:sp>
        <p:nvSpPr>
          <p:cNvPr id="6" name="TextBox 5">
            <a:extLst>
              <a:ext uri="{FF2B5EF4-FFF2-40B4-BE49-F238E27FC236}">
                <a16:creationId xmlns:a16="http://schemas.microsoft.com/office/drawing/2014/main" id="{C9A3E893-E7E6-E7D3-DD0D-80DCC6562C74}"/>
              </a:ext>
            </a:extLst>
          </p:cNvPr>
          <p:cNvSpPr txBox="1"/>
          <p:nvPr/>
        </p:nvSpPr>
        <p:spPr>
          <a:xfrm>
            <a:off x="6377310" y="1506022"/>
            <a:ext cx="3221181" cy="369332"/>
          </a:xfrm>
          <a:prstGeom prst="rect">
            <a:avLst/>
          </a:prstGeom>
          <a:noFill/>
        </p:spPr>
        <p:txBody>
          <a:bodyPr wrap="square">
            <a:spAutoFit/>
          </a:bodyPr>
          <a:lstStyle/>
          <a:p>
            <a:r>
              <a:rPr lang="id-ID" sz="1800" dirty="0">
                <a:solidFill>
                  <a:srgbClr val="103864"/>
                </a:solidFill>
                <a:latin typeface="Sora"/>
                <a:cs typeface="Sora"/>
              </a:rPr>
              <a:t>4.  Metode `predict`</a:t>
            </a:r>
            <a:endParaRPr lang="id-ID" sz="1800" dirty="0"/>
          </a:p>
        </p:txBody>
      </p:sp>
      <p:pic>
        <p:nvPicPr>
          <p:cNvPr id="7" name="Picture 6">
            <a:extLst>
              <a:ext uri="{FF2B5EF4-FFF2-40B4-BE49-F238E27FC236}">
                <a16:creationId xmlns:a16="http://schemas.microsoft.com/office/drawing/2014/main" id="{F48E355B-B552-1A9C-5CA3-E9FB8A2B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905" y="2045283"/>
            <a:ext cx="3976483" cy="2381862"/>
          </a:xfrm>
          <a:prstGeom prst="rect">
            <a:avLst/>
          </a:prstGeom>
        </p:spPr>
      </p:pic>
    </p:spTree>
    <p:extLst>
      <p:ext uri="{BB962C8B-B14F-4D97-AF65-F5344CB8AC3E}">
        <p14:creationId xmlns:p14="http://schemas.microsoft.com/office/powerpoint/2010/main" val="3549339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Proses Code</a:t>
            </a:r>
            <a:endParaRPr dirty="0"/>
          </a:p>
        </p:txBody>
      </p:sp>
      <p:sp>
        <p:nvSpPr>
          <p:cNvPr id="4" name="TextBox 3">
            <a:extLst>
              <a:ext uri="{FF2B5EF4-FFF2-40B4-BE49-F238E27FC236}">
                <a16:creationId xmlns:a16="http://schemas.microsoft.com/office/drawing/2014/main" id="{EC9D3AEF-A244-356F-184A-68157097D87E}"/>
              </a:ext>
            </a:extLst>
          </p:cNvPr>
          <p:cNvSpPr txBox="1"/>
          <p:nvPr/>
        </p:nvSpPr>
        <p:spPr>
          <a:xfrm>
            <a:off x="506639" y="1533181"/>
            <a:ext cx="4219270" cy="369332"/>
          </a:xfrm>
          <a:prstGeom prst="rect">
            <a:avLst/>
          </a:prstGeom>
          <a:noFill/>
        </p:spPr>
        <p:txBody>
          <a:bodyPr wrap="square">
            <a:spAutoFit/>
          </a:bodyPr>
          <a:lstStyle/>
          <a:p>
            <a:r>
              <a:rPr lang="id-ID" sz="1800" noProof="1">
                <a:solidFill>
                  <a:srgbClr val="103864"/>
                </a:solidFill>
                <a:latin typeface="Sora"/>
                <a:cs typeface="Sora"/>
              </a:rPr>
              <a:t>5.  Kelas `DecisionTreeMaxDepth1`</a:t>
            </a:r>
            <a:endParaRPr lang="id-ID" sz="1800" noProof="1"/>
          </a:p>
        </p:txBody>
      </p:sp>
      <p:sp>
        <p:nvSpPr>
          <p:cNvPr id="6" name="TextBox 5">
            <a:extLst>
              <a:ext uri="{FF2B5EF4-FFF2-40B4-BE49-F238E27FC236}">
                <a16:creationId xmlns:a16="http://schemas.microsoft.com/office/drawing/2014/main" id="{C9A3E893-E7E6-E7D3-DD0D-80DCC6562C74}"/>
              </a:ext>
            </a:extLst>
          </p:cNvPr>
          <p:cNvSpPr txBox="1"/>
          <p:nvPr/>
        </p:nvSpPr>
        <p:spPr>
          <a:xfrm>
            <a:off x="6377310" y="1506022"/>
            <a:ext cx="4372184" cy="646331"/>
          </a:xfrm>
          <a:prstGeom prst="rect">
            <a:avLst/>
          </a:prstGeom>
          <a:noFill/>
        </p:spPr>
        <p:txBody>
          <a:bodyPr wrap="square">
            <a:spAutoFit/>
          </a:bodyPr>
          <a:lstStyle/>
          <a:p>
            <a:r>
              <a:rPr lang="id-ID" sz="1800" dirty="0">
                <a:solidFill>
                  <a:srgbClr val="103864"/>
                </a:solidFill>
                <a:latin typeface="Sora"/>
                <a:cs typeface="Sora"/>
              </a:rPr>
              <a:t>6. Kelas `AdaboostClasifier`</a:t>
            </a:r>
            <a:endParaRPr lang="id-ID" sz="1800" dirty="0"/>
          </a:p>
          <a:p>
            <a:endParaRPr lang="id-ID" sz="1800" dirty="0"/>
          </a:p>
        </p:txBody>
      </p:sp>
      <p:pic>
        <p:nvPicPr>
          <p:cNvPr id="2" name="Picture 1">
            <a:extLst>
              <a:ext uri="{FF2B5EF4-FFF2-40B4-BE49-F238E27FC236}">
                <a16:creationId xmlns:a16="http://schemas.microsoft.com/office/drawing/2014/main" id="{B6E82CDE-C21F-0805-0666-5ED836187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00" y="2152353"/>
            <a:ext cx="4339479" cy="2182217"/>
          </a:xfrm>
          <a:prstGeom prst="rect">
            <a:avLst/>
          </a:prstGeom>
        </p:spPr>
      </p:pic>
      <p:pic>
        <p:nvPicPr>
          <p:cNvPr id="3" name="Picture 2">
            <a:extLst>
              <a:ext uri="{FF2B5EF4-FFF2-40B4-BE49-F238E27FC236}">
                <a16:creationId xmlns:a16="http://schemas.microsoft.com/office/drawing/2014/main" id="{56CB5109-B6B3-2EF5-1B01-C0E46808A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535" y="2109126"/>
            <a:ext cx="3663734" cy="2138990"/>
          </a:xfrm>
          <a:prstGeom prst="rect">
            <a:avLst/>
          </a:prstGeom>
        </p:spPr>
      </p:pic>
    </p:spTree>
    <p:extLst>
      <p:ext uri="{BB962C8B-B14F-4D97-AF65-F5344CB8AC3E}">
        <p14:creationId xmlns:p14="http://schemas.microsoft.com/office/powerpoint/2010/main" val="220729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Proses Code</a:t>
            </a:r>
            <a:endParaRPr dirty="0"/>
          </a:p>
        </p:txBody>
      </p:sp>
      <p:sp>
        <p:nvSpPr>
          <p:cNvPr id="4" name="TextBox 3">
            <a:extLst>
              <a:ext uri="{FF2B5EF4-FFF2-40B4-BE49-F238E27FC236}">
                <a16:creationId xmlns:a16="http://schemas.microsoft.com/office/drawing/2014/main" id="{EC9D3AEF-A244-356F-184A-68157097D87E}"/>
              </a:ext>
            </a:extLst>
          </p:cNvPr>
          <p:cNvSpPr txBox="1"/>
          <p:nvPr/>
        </p:nvSpPr>
        <p:spPr>
          <a:xfrm>
            <a:off x="506639" y="1533181"/>
            <a:ext cx="4219270" cy="369332"/>
          </a:xfrm>
          <a:prstGeom prst="rect">
            <a:avLst/>
          </a:prstGeom>
          <a:noFill/>
        </p:spPr>
        <p:txBody>
          <a:bodyPr wrap="square">
            <a:spAutoFit/>
          </a:bodyPr>
          <a:lstStyle/>
          <a:p>
            <a:r>
              <a:rPr lang="id-ID" sz="1800" noProof="1">
                <a:solidFill>
                  <a:srgbClr val="103864"/>
                </a:solidFill>
                <a:latin typeface="Sora"/>
                <a:cs typeface="Sora"/>
              </a:rPr>
              <a:t>7.  Metode `fit(X, y)`</a:t>
            </a:r>
            <a:endParaRPr lang="id-ID" sz="1800" noProof="1"/>
          </a:p>
        </p:txBody>
      </p:sp>
      <p:sp>
        <p:nvSpPr>
          <p:cNvPr id="6" name="TextBox 5">
            <a:extLst>
              <a:ext uri="{FF2B5EF4-FFF2-40B4-BE49-F238E27FC236}">
                <a16:creationId xmlns:a16="http://schemas.microsoft.com/office/drawing/2014/main" id="{C9A3E893-E7E6-E7D3-DD0D-80DCC6562C74}"/>
              </a:ext>
            </a:extLst>
          </p:cNvPr>
          <p:cNvSpPr txBox="1"/>
          <p:nvPr/>
        </p:nvSpPr>
        <p:spPr>
          <a:xfrm>
            <a:off x="5665443" y="1533181"/>
            <a:ext cx="4372184" cy="646331"/>
          </a:xfrm>
          <a:prstGeom prst="rect">
            <a:avLst/>
          </a:prstGeom>
          <a:noFill/>
        </p:spPr>
        <p:txBody>
          <a:bodyPr wrap="square">
            <a:spAutoFit/>
          </a:bodyPr>
          <a:lstStyle/>
          <a:p>
            <a:r>
              <a:rPr lang="id-ID" sz="1800" noProof="1">
                <a:solidFill>
                  <a:srgbClr val="103864"/>
                </a:solidFill>
                <a:latin typeface="Sora"/>
                <a:cs typeface="Sora"/>
              </a:rPr>
              <a:t>8. Metode `Predict(X)`</a:t>
            </a:r>
            <a:endParaRPr lang="id-ID" sz="1800" noProof="1"/>
          </a:p>
          <a:p>
            <a:endParaRPr lang="id-ID" sz="1800" noProof="1"/>
          </a:p>
        </p:txBody>
      </p:sp>
      <p:pic>
        <p:nvPicPr>
          <p:cNvPr id="5" name="Picture 4">
            <a:extLst>
              <a:ext uri="{FF2B5EF4-FFF2-40B4-BE49-F238E27FC236}">
                <a16:creationId xmlns:a16="http://schemas.microsoft.com/office/drawing/2014/main" id="{FECBED08-5776-8946-885B-4E52C7E23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39" y="1977868"/>
            <a:ext cx="3956244" cy="4187542"/>
          </a:xfrm>
          <a:prstGeom prst="rect">
            <a:avLst/>
          </a:prstGeom>
        </p:spPr>
      </p:pic>
      <p:pic>
        <p:nvPicPr>
          <p:cNvPr id="7" name="Picture 6">
            <a:extLst>
              <a:ext uri="{FF2B5EF4-FFF2-40B4-BE49-F238E27FC236}">
                <a16:creationId xmlns:a16="http://schemas.microsoft.com/office/drawing/2014/main" id="{EDAC190A-5200-B35B-9C08-9F15BDFAF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810" y="2067407"/>
            <a:ext cx="5734551" cy="1499657"/>
          </a:xfrm>
          <a:prstGeom prst="rect">
            <a:avLst/>
          </a:prstGeom>
        </p:spPr>
      </p:pic>
    </p:spTree>
    <p:extLst>
      <p:ext uri="{BB962C8B-B14F-4D97-AF65-F5344CB8AC3E}">
        <p14:creationId xmlns:p14="http://schemas.microsoft.com/office/powerpoint/2010/main" val="1337408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Implementation &amp; Experimentation 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Implementation &amp; Experimentation Code</a:t>
            </a:r>
            <a:endParaRPr dirty="0"/>
          </a:p>
        </p:txBody>
      </p:sp>
      <p:sp>
        <p:nvSpPr>
          <p:cNvPr id="222" name="Google Shape;222;g142ad2f6649_0_139"/>
          <p:cNvSpPr txBox="1"/>
          <p:nvPr/>
        </p:nvSpPr>
        <p:spPr>
          <a:xfrm>
            <a:off x="388943" y="1337678"/>
            <a:ext cx="11388900" cy="4708941"/>
          </a:xfrm>
          <a:prstGeom prst="rect">
            <a:avLst/>
          </a:prstGeom>
          <a:noFill/>
          <a:ln>
            <a:noFill/>
          </a:ln>
        </p:spPr>
        <p:txBody>
          <a:bodyPr spcFirstLastPara="1" wrap="square" lIns="91425" tIns="45700" rIns="91425" bIns="45700" anchor="t" anchorCtr="0">
            <a:spAutoFit/>
          </a:bodyPr>
          <a:lstStyle/>
          <a:p>
            <a:pPr marL="457200" indent="-457200">
              <a:buClr>
                <a:srgbClr val="103864"/>
              </a:buClr>
              <a:buSzPts val="2000"/>
              <a:buAutoNum type="arabicPeriod"/>
            </a:pPr>
            <a:r>
              <a:rPr lang="id-ID" sz="2000" noProof="1">
                <a:solidFill>
                  <a:srgbClr val="103864"/>
                </a:solidFill>
                <a:latin typeface="Sora"/>
                <a:cs typeface="Sora"/>
              </a:rPr>
              <a:t>Import Library					5.   Latih Model</a:t>
            </a: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lvl="3">
              <a:buClr>
                <a:srgbClr val="103864"/>
              </a:buClr>
              <a:buSzPts val="2000"/>
            </a:pPr>
            <a:r>
              <a:rPr lang="id-ID" sz="2000" noProof="1">
                <a:solidFill>
                  <a:srgbClr val="103864"/>
                </a:solidFill>
                <a:latin typeface="Sora"/>
                <a:cs typeface="Sora"/>
              </a:rPr>
              <a:t>						 	6.   Lakukan Prediksi</a:t>
            </a:r>
          </a:p>
          <a:p>
            <a:pPr marL="457200" indent="-457200">
              <a:buClr>
                <a:srgbClr val="103864"/>
              </a:buClr>
              <a:buSzPts val="2000"/>
              <a:buAutoNum type="arabicPeriod"/>
            </a:pPr>
            <a:r>
              <a:rPr lang="id-ID" sz="2000" noProof="1">
                <a:solidFill>
                  <a:srgbClr val="103864"/>
                </a:solidFill>
                <a:latin typeface="Sora"/>
                <a:cs typeface="Sora"/>
              </a:rPr>
              <a:t>Load and Preprocessing Data			</a:t>
            </a:r>
          </a:p>
          <a:p>
            <a:pPr marL="457200" indent="-457200">
              <a:buClr>
                <a:srgbClr val="103864"/>
              </a:buClr>
              <a:buSzPts val="2000"/>
              <a:buAutoNum type="arabicPeriod"/>
            </a:pPr>
            <a:endParaRPr lang="id-ID" sz="2000" noProof="1">
              <a:solidFill>
                <a:srgbClr val="103864"/>
              </a:solidFill>
              <a:latin typeface="Sora"/>
              <a:cs typeface="Sora"/>
            </a:endParaRPr>
          </a:p>
          <a:p>
            <a:pPr>
              <a:buClr>
                <a:srgbClr val="103864"/>
              </a:buClr>
              <a:buSzPts val="2000"/>
            </a:pPr>
            <a:r>
              <a:rPr lang="id-ID" sz="2000" noProof="1">
                <a:solidFill>
                  <a:srgbClr val="103864"/>
                </a:solidFill>
                <a:latin typeface="Sora"/>
                <a:cs typeface="Sora"/>
              </a:rPr>
              <a:t>							7.    Evaluasi Performa</a:t>
            </a: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a:buClr>
                <a:srgbClr val="103864"/>
              </a:buClr>
              <a:buSzPts val="2000"/>
            </a:pPr>
            <a:r>
              <a:rPr lang="id-ID" sz="2000" noProof="1">
                <a:solidFill>
                  <a:srgbClr val="103864"/>
                </a:solidFill>
                <a:latin typeface="Sora"/>
                <a:cs typeface="Sora"/>
              </a:rPr>
              <a:t>3.    Train-Test Split					</a:t>
            </a: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a:buClr>
                <a:srgbClr val="103864"/>
              </a:buClr>
              <a:buSzPts val="2000"/>
            </a:pPr>
            <a:r>
              <a:rPr lang="id-ID" sz="2000" noProof="1">
                <a:solidFill>
                  <a:srgbClr val="103864"/>
                </a:solidFill>
                <a:latin typeface="Sora"/>
                <a:cs typeface="Sora"/>
              </a:rPr>
              <a:t>4.    Inisialisasi AdaboostClassifier</a:t>
            </a:r>
          </a:p>
          <a:p>
            <a:pPr marL="457200" indent="-457200">
              <a:buClr>
                <a:srgbClr val="103864"/>
              </a:buClr>
              <a:buSzPts val="2000"/>
              <a:buAutoNum type="arabicPeriod"/>
            </a:pPr>
            <a:endParaRPr lang="id-ID" sz="2000" noProof="1">
              <a:solidFill>
                <a:srgbClr val="103864"/>
              </a:solidFill>
              <a:latin typeface="Sora"/>
              <a:cs typeface="Sora"/>
            </a:endParaRPr>
          </a:p>
        </p:txBody>
      </p:sp>
      <p:pic>
        <p:nvPicPr>
          <p:cNvPr id="2" name="Picture 1">
            <a:extLst>
              <a:ext uri="{FF2B5EF4-FFF2-40B4-BE49-F238E27FC236}">
                <a16:creationId xmlns:a16="http://schemas.microsoft.com/office/drawing/2014/main" id="{E79317E8-1F40-72C7-9BD3-EAA157316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81" y="1735800"/>
            <a:ext cx="3450590" cy="911701"/>
          </a:xfrm>
          <a:prstGeom prst="rect">
            <a:avLst/>
          </a:prstGeom>
        </p:spPr>
      </p:pic>
      <p:pic>
        <p:nvPicPr>
          <p:cNvPr id="4" name="Picture 3">
            <a:extLst>
              <a:ext uri="{FF2B5EF4-FFF2-40B4-BE49-F238E27FC236}">
                <a16:creationId xmlns:a16="http://schemas.microsoft.com/office/drawing/2014/main" id="{8FA373D5-5DE5-6175-62D4-35EC540C6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21" y="2898389"/>
            <a:ext cx="3028950" cy="1527175"/>
          </a:xfrm>
          <a:prstGeom prst="rect">
            <a:avLst/>
          </a:prstGeom>
        </p:spPr>
      </p:pic>
      <p:pic>
        <p:nvPicPr>
          <p:cNvPr id="5" name="Picture 4">
            <a:extLst>
              <a:ext uri="{FF2B5EF4-FFF2-40B4-BE49-F238E27FC236}">
                <a16:creationId xmlns:a16="http://schemas.microsoft.com/office/drawing/2014/main" id="{EC433B46-D830-FB5E-E8F5-3F88BEF06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21" y="4742696"/>
            <a:ext cx="3450590" cy="493395"/>
          </a:xfrm>
          <a:prstGeom prst="rect">
            <a:avLst/>
          </a:prstGeom>
        </p:spPr>
      </p:pic>
      <p:pic>
        <p:nvPicPr>
          <p:cNvPr id="6" name="Picture 5">
            <a:extLst>
              <a:ext uri="{FF2B5EF4-FFF2-40B4-BE49-F238E27FC236}">
                <a16:creationId xmlns:a16="http://schemas.microsoft.com/office/drawing/2014/main" id="{0331CB9A-091A-3ACC-465D-53D9AB0EBB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821" y="5710213"/>
            <a:ext cx="2210435" cy="217805"/>
          </a:xfrm>
          <a:prstGeom prst="rect">
            <a:avLst/>
          </a:prstGeom>
        </p:spPr>
      </p:pic>
      <p:pic>
        <p:nvPicPr>
          <p:cNvPr id="7" name="Picture 6">
            <a:extLst>
              <a:ext uri="{FF2B5EF4-FFF2-40B4-BE49-F238E27FC236}">
                <a16:creationId xmlns:a16="http://schemas.microsoft.com/office/drawing/2014/main" id="{1469C523-DD95-7858-4B3C-C7AD81E286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833" y="1775387"/>
            <a:ext cx="2488766" cy="278178"/>
          </a:xfrm>
          <a:prstGeom prst="rect">
            <a:avLst/>
          </a:prstGeom>
        </p:spPr>
      </p:pic>
      <p:pic>
        <p:nvPicPr>
          <p:cNvPr id="8" name="Picture 7">
            <a:extLst>
              <a:ext uri="{FF2B5EF4-FFF2-40B4-BE49-F238E27FC236}">
                <a16:creationId xmlns:a16="http://schemas.microsoft.com/office/drawing/2014/main" id="{10644F29-46A1-00C4-51C2-3FC4D63B9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833" y="2663545"/>
            <a:ext cx="2400935" cy="369570"/>
          </a:xfrm>
          <a:prstGeom prst="rect">
            <a:avLst/>
          </a:prstGeom>
        </p:spPr>
      </p:pic>
      <p:pic>
        <p:nvPicPr>
          <p:cNvPr id="9" name="Picture 8">
            <a:extLst>
              <a:ext uri="{FF2B5EF4-FFF2-40B4-BE49-F238E27FC236}">
                <a16:creationId xmlns:a16="http://schemas.microsoft.com/office/drawing/2014/main" id="{E689D870-18F9-DA5D-7233-19C5E2E905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9833" y="3643095"/>
            <a:ext cx="2671445" cy="341630"/>
          </a:xfrm>
          <a:prstGeom prst="rect">
            <a:avLst/>
          </a:prstGeom>
        </p:spPr>
      </p:pic>
    </p:spTree>
    <p:extLst>
      <p:ext uri="{BB962C8B-B14F-4D97-AF65-F5344CB8AC3E}">
        <p14:creationId xmlns:p14="http://schemas.microsoft.com/office/powerpoint/2010/main" val="225810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id-ID" sz="2000" b="0" i="0" u="none" strike="noStrike" cap="none" noProof="1">
                <a:solidFill>
                  <a:srgbClr val="103864"/>
                </a:solidFill>
                <a:latin typeface="Sora"/>
                <a:ea typeface="Sora"/>
                <a:cs typeface="Sora"/>
                <a:sym typeface="Sora"/>
              </a:rPr>
              <a:t>Component of Learning</a:t>
            </a:r>
          </a:p>
          <a:p>
            <a:pPr marL="285750" marR="0" lvl="0" indent="-285750" algn="l" rtl="0">
              <a:lnSpc>
                <a:spcPct val="100000"/>
              </a:lnSpc>
              <a:spcBef>
                <a:spcPts val="0"/>
              </a:spcBef>
              <a:spcAft>
                <a:spcPts val="0"/>
              </a:spcAft>
              <a:buClr>
                <a:srgbClr val="103864"/>
              </a:buClr>
              <a:buSzPts val="2000"/>
              <a:buFont typeface="Sora"/>
              <a:buChar char="■"/>
            </a:pPr>
            <a:r>
              <a:rPr lang="id-ID" sz="2000" noProof="1">
                <a:solidFill>
                  <a:srgbClr val="103864"/>
                </a:solidFill>
                <a:latin typeface="Sora"/>
                <a:ea typeface="Sora"/>
                <a:cs typeface="Sora"/>
                <a:sym typeface="Sora"/>
              </a:rPr>
              <a:t>Pseudocode Algoritma</a:t>
            </a:r>
          </a:p>
          <a:p>
            <a:pPr marL="285750" marR="0" lvl="0" indent="-285750" algn="l" rtl="0">
              <a:lnSpc>
                <a:spcPct val="100000"/>
              </a:lnSpc>
              <a:spcBef>
                <a:spcPts val="0"/>
              </a:spcBef>
              <a:spcAft>
                <a:spcPts val="0"/>
              </a:spcAft>
              <a:buClr>
                <a:srgbClr val="103864"/>
              </a:buClr>
              <a:buSzPts val="2000"/>
              <a:buFont typeface="Sora"/>
              <a:buChar char="■"/>
            </a:pPr>
            <a:r>
              <a:rPr lang="id-ID" sz="2000" noProof="1">
                <a:solidFill>
                  <a:srgbClr val="103864"/>
                </a:solidFill>
                <a:latin typeface="Sora"/>
                <a:ea typeface="Sora"/>
                <a:cs typeface="Sora"/>
                <a:sym typeface="Sora"/>
              </a:rPr>
              <a:t>Process Code</a:t>
            </a:r>
          </a:p>
          <a:p>
            <a:pPr marL="285750" marR="0" lvl="0" indent="-285750" algn="l" rtl="0">
              <a:lnSpc>
                <a:spcPct val="100000"/>
              </a:lnSpc>
              <a:spcBef>
                <a:spcPts val="0"/>
              </a:spcBef>
              <a:spcAft>
                <a:spcPts val="0"/>
              </a:spcAft>
              <a:buClr>
                <a:srgbClr val="103864"/>
              </a:buClr>
              <a:buSzPts val="2000"/>
              <a:buFont typeface="Sora"/>
              <a:buChar char="■"/>
            </a:pPr>
            <a:r>
              <a:rPr lang="id-ID" sz="2000" noProof="1">
                <a:solidFill>
                  <a:srgbClr val="103864"/>
                </a:solidFill>
                <a:latin typeface="Sora"/>
                <a:ea typeface="Sora"/>
                <a:cs typeface="Sora"/>
                <a:sym typeface="Sora"/>
              </a:rPr>
              <a:t>Implementation &amp; Experimentation Code</a:t>
            </a:r>
          </a:p>
          <a:p>
            <a:pPr marL="285750" marR="0" lvl="0" indent="-285750" algn="l" rtl="0">
              <a:lnSpc>
                <a:spcPct val="100000"/>
              </a:lnSpc>
              <a:spcBef>
                <a:spcPts val="0"/>
              </a:spcBef>
              <a:spcAft>
                <a:spcPts val="0"/>
              </a:spcAft>
              <a:buClr>
                <a:srgbClr val="103864"/>
              </a:buClr>
              <a:buSzPts val="2000"/>
              <a:buFont typeface="Sora"/>
              <a:buChar char="■"/>
            </a:pPr>
            <a:r>
              <a:rPr lang="id-ID" sz="2000" noProof="1">
                <a:solidFill>
                  <a:srgbClr val="103864"/>
                </a:solidFill>
                <a:latin typeface="Sora"/>
                <a:ea typeface="Sora"/>
                <a:cs typeface="Sora"/>
                <a:sym typeface="Sora"/>
              </a:rPr>
              <a:t>Conclusion</a:t>
            </a:r>
          </a:p>
          <a:p>
            <a:pPr marL="285750" marR="0" lvl="0" indent="-285750" algn="l" rtl="0">
              <a:lnSpc>
                <a:spcPct val="100000"/>
              </a:lnSpc>
              <a:spcBef>
                <a:spcPts val="0"/>
              </a:spcBef>
              <a:spcAft>
                <a:spcPts val="0"/>
              </a:spcAft>
              <a:buClr>
                <a:srgbClr val="103864"/>
              </a:buClr>
              <a:buSzPts val="2000"/>
              <a:buFont typeface="Sora"/>
              <a:buChar char="■"/>
            </a:pPr>
            <a:r>
              <a:rPr lang="id-ID" sz="2000" b="0" i="0" u="none" strike="noStrike" cap="none" noProof="1">
                <a:solidFill>
                  <a:srgbClr val="103864"/>
                </a:solidFill>
                <a:latin typeface="Sora"/>
                <a:ea typeface="Sora"/>
                <a:cs typeface="Sora"/>
                <a:sym typeface="Sora"/>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Implementation &amp; Experimentation Code</a:t>
            </a:r>
            <a:endParaRPr dirty="0"/>
          </a:p>
        </p:txBody>
      </p:sp>
      <p:sp>
        <p:nvSpPr>
          <p:cNvPr id="222" name="Google Shape;222;g142ad2f6649_0_139"/>
          <p:cNvSpPr txBox="1"/>
          <p:nvPr/>
        </p:nvSpPr>
        <p:spPr>
          <a:xfrm>
            <a:off x="388943" y="1678683"/>
            <a:ext cx="11388900" cy="1938952"/>
          </a:xfrm>
          <a:prstGeom prst="rect">
            <a:avLst/>
          </a:prstGeom>
          <a:noFill/>
          <a:ln>
            <a:noFill/>
          </a:ln>
        </p:spPr>
        <p:txBody>
          <a:bodyPr spcFirstLastPara="1" wrap="square" lIns="91425" tIns="45700" rIns="91425" bIns="45700" anchor="t" anchorCtr="0">
            <a:spAutoFit/>
          </a:bodyPr>
          <a:lstStyle/>
          <a:p>
            <a:pPr marL="342900" indent="-342900" algn="just">
              <a:buClr>
                <a:srgbClr val="103864"/>
              </a:buClr>
              <a:buSzPts val="2000"/>
              <a:buFont typeface="Arial" panose="020B0604020202020204" pitchFamily="34" charset="0"/>
              <a:buChar char="•"/>
            </a:pPr>
            <a:r>
              <a:rPr lang="id-ID" sz="2000" noProof="1">
                <a:solidFill>
                  <a:srgbClr val="103864"/>
                </a:solidFill>
                <a:latin typeface="Sora"/>
                <a:cs typeface="Sora"/>
              </a:rPr>
              <a:t>Untuk meningkatkan performa model dilakukan eksperimen pada beberapa hyperparameter, sehingga menghasilkan prediksi seperti gambar berikut :</a:t>
            </a: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a:p>
            <a:pPr marL="457200" indent="-457200">
              <a:buClr>
                <a:srgbClr val="103864"/>
              </a:buClr>
              <a:buSzPts val="2000"/>
              <a:buAutoNum type="arabicPeriod"/>
            </a:pPr>
            <a:endParaRPr lang="id-ID" sz="2000" noProof="1">
              <a:solidFill>
                <a:srgbClr val="103864"/>
              </a:solidFill>
              <a:latin typeface="Sora"/>
              <a:cs typeface="Sora"/>
            </a:endParaRPr>
          </a:p>
        </p:txBody>
      </p:sp>
      <p:pic>
        <p:nvPicPr>
          <p:cNvPr id="21" name="Picture 20">
            <a:extLst>
              <a:ext uri="{FF2B5EF4-FFF2-40B4-BE49-F238E27FC236}">
                <a16:creationId xmlns:a16="http://schemas.microsoft.com/office/drawing/2014/main" id="{FF8930C5-EB52-7359-0596-E6F63ECB8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583" y="2817235"/>
            <a:ext cx="8062833" cy="2587178"/>
          </a:xfrm>
          <a:prstGeom prst="rect">
            <a:avLst/>
          </a:prstGeom>
        </p:spPr>
      </p:pic>
    </p:spTree>
    <p:extLst>
      <p:ext uri="{BB962C8B-B14F-4D97-AF65-F5344CB8AC3E}">
        <p14:creationId xmlns:p14="http://schemas.microsoft.com/office/powerpoint/2010/main" val="175589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Conclusion</a:t>
            </a:r>
            <a:endParaRPr dirty="0"/>
          </a:p>
        </p:txBody>
      </p:sp>
    </p:spTree>
    <p:extLst>
      <p:ext uri="{BB962C8B-B14F-4D97-AF65-F5344CB8AC3E}">
        <p14:creationId xmlns:p14="http://schemas.microsoft.com/office/powerpoint/2010/main" val="285580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395243" y="1430466"/>
            <a:ext cx="11388900" cy="5324494"/>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rgbClr val="103864"/>
              </a:buClr>
              <a:buSzPts val="2000"/>
              <a:buFont typeface="Sora"/>
              <a:buChar char="•"/>
            </a:pPr>
            <a:r>
              <a:rPr lang="id-ID" sz="2000" i="1" dirty="0">
                <a:solidFill>
                  <a:srgbClr val="103864"/>
                </a:solidFill>
                <a:latin typeface="Sora"/>
                <a:cs typeface="Sora"/>
              </a:rPr>
              <a:t>Scratch from code </a:t>
            </a:r>
            <a:r>
              <a:rPr lang="id-ID" sz="2000" dirty="0">
                <a:solidFill>
                  <a:srgbClr val="103864"/>
                </a:solidFill>
                <a:latin typeface="Sora"/>
                <a:cs typeface="Sora"/>
              </a:rPr>
              <a:t>pada algoritma AdaBoost dilakukan dengan membangun </a:t>
            </a:r>
            <a:r>
              <a:rPr lang="id-ID" sz="2000" i="1" dirty="0">
                <a:solidFill>
                  <a:srgbClr val="103864"/>
                </a:solidFill>
                <a:latin typeface="Sora"/>
                <a:cs typeface="Sora"/>
              </a:rPr>
              <a:t>base estimator </a:t>
            </a:r>
            <a:r>
              <a:rPr lang="id-ID" sz="2000" dirty="0">
                <a:solidFill>
                  <a:srgbClr val="103864"/>
                </a:solidFill>
                <a:latin typeface="Sora"/>
                <a:cs typeface="Sora"/>
              </a:rPr>
              <a:t>yang merupakan estimator lemah yaitu berupa </a:t>
            </a:r>
            <a:r>
              <a:rPr lang="id-ID" sz="2000" i="1" dirty="0">
                <a:solidFill>
                  <a:srgbClr val="103864"/>
                </a:solidFill>
                <a:latin typeface="Sora"/>
                <a:cs typeface="Sora"/>
              </a:rPr>
              <a:t>decisionstump</a:t>
            </a:r>
            <a:r>
              <a:rPr lang="id-ID" sz="2000" dirty="0">
                <a:solidFill>
                  <a:srgbClr val="103864"/>
                </a:solidFill>
                <a:latin typeface="Sora"/>
                <a:cs typeface="Sora"/>
              </a:rPr>
              <a:t> dan </a:t>
            </a:r>
            <a:r>
              <a:rPr lang="id-ID" sz="2000" i="1" dirty="0">
                <a:solidFill>
                  <a:srgbClr val="103864"/>
                </a:solidFill>
                <a:latin typeface="Sora"/>
                <a:cs typeface="Sora"/>
              </a:rPr>
              <a:t>decision tree </a:t>
            </a:r>
            <a:r>
              <a:rPr lang="id-ID" sz="2000" dirty="0">
                <a:solidFill>
                  <a:srgbClr val="103864"/>
                </a:solidFill>
                <a:latin typeface="Sora"/>
                <a:cs typeface="Sora"/>
              </a:rPr>
              <a:t>dengan kedalaman maksimum 1 (sebagai alternatif </a:t>
            </a:r>
            <a:r>
              <a:rPr lang="id-ID" sz="2000" i="1" dirty="0">
                <a:solidFill>
                  <a:srgbClr val="103864"/>
                </a:solidFill>
                <a:latin typeface="Sora"/>
                <a:cs typeface="Sora"/>
              </a:rPr>
              <a:t>base estimator</a:t>
            </a:r>
            <a:r>
              <a:rPr lang="id-ID" sz="2000" dirty="0">
                <a:solidFill>
                  <a:srgbClr val="103864"/>
                </a:solidFill>
                <a:latin typeface="Sora"/>
                <a:cs typeface="Sora"/>
              </a:rPr>
              <a:t>).</a:t>
            </a:r>
            <a:endParaRPr lang="en-US"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id-ID" sz="2000" dirty="0">
                <a:solidFill>
                  <a:srgbClr val="103864"/>
                </a:solidFill>
                <a:latin typeface="Sora"/>
                <a:cs typeface="Sora"/>
              </a:rPr>
              <a:t>AdaBoost adalah metode ensemble yang menggabungkan beberapa estimator lemah menjadi satu model yang lebih kuat.</a:t>
            </a:r>
            <a:endParaRPr lang="en-US"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id-ID" sz="2000" dirty="0">
                <a:solidFill>
                  <a:srgbClr val="103864"/>
                </a:solidFill>
                <a:latin typeface="Sora"/>
                <a:cs typeface="Sora"/>
              </a:rPr>
              <a:t>Algoritma AdaBoost melakukan iterasi untuk melatih estimator lemah dengan memperbarui bobot sampel berdasarkan prediksi dan label aktual.</a:t>
            </a:r>
            <a:endParaRPr lang="en-US"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id-ID" sz="2000" dirty="0">
                <a:solidFill>
                  <a:srgbClr val="103864"/>
                </a:solidFill>
                <a:latin typeface="Sora"/>
                <a:cs typeface="Sora"/>
              </a:rPr>
              <a:t>Bobot estimator lemah dan bobot kesalahan digunakan untuk menghitung bobot akumulatif dan digunakan untuk memprediksi label kelas.</a:t>
            </a:r>
            <a:endParaRPr lang="en-US"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id-ID" sz="2000" dirty="0">
                <a:solidFill>
                  <a:srgbClr val="103864"/>
                </a:solidFill>
                <a:latin typeface="Sora"/>
                <a:cs typeface="Sora"/>
              </a:rPr>
              <a:t>Selanjutnya dilakukan pelatihan pada model dan melakukan penghitungan akurasi.</a:t>
            </a:r>
            <a:endParaRPr lang="en-US"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id-ID" sz="2000" dirty="0">
                <a:solidFill>
                  <a:srgbClr val="103864"/>
                </a:solidFill>
                <a:latin typeface="Sora"/>
                <a:cs typeface="Sora"/>
              </a:rPr>
              <a:t>Setelah didapatkan akurasi, dilakukan beberapa kali eksperimen agar meningkatkan performa model dengan mengubah ketiga hyperparameter yaitu `base_estimator`, `n_estimator` dan `learning_rate` dengan menaikkan atau menurunkan nilainya. Didapatkan performa model terbaik dengan akurasi tertinggi yaitu 0.97 dengan `n_estimator = 50` dan `learning_rate = 0.5`.</a:t>
            </a:r>
            <a:endParaRPr lang="en-ID" sz="2000" dirty="0">
              <a:solidFill>
                <a:srgbClr val="103864"/>
              </a:solidFill>
              <a:latin typeface="Sora"/>
              <a:cs typeface="Sora"/>
            </a:endParaRPr>
          </a:p>
          <a:p>
            <a:pPr marL="785813" marR="0" lvl="0" indent="-342900" algn="just" rtl="0">
              <a:lnSpc>
                <a:spcPct val="100000"/>
              </a:lnSpc>
              <a:spcBef>
                <a:spcPts val="0"/>
              </a:spcBef>
              <a:spcAft>
                <a:spcPts val="0"/>
              </a:spcAft>
              <a:buClr>
                <a:srgbClr val="103864"/>
              </a:buClr>
              <a:buSzPts val="2000"/>
              <a:buFontTx/>
              <a:buChar char="-"/>
            </a:pPr>
            <a:endParaRPr lang="en-ID" sz="2000" dirty="0">
              <a:solidFill>
                <a:srgbClr val="103864"/>
              </a:solidFill>
              <a:latin typeface="Sora"/>
              <a:cs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dirty="0">
              <a:solidFill>
                <a:srgbClr val="103864"/>
              </a:solidFill>
              <a:latin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234" name="Google Shape;234;p2"/>
          <p:cNvSpPr txBox="1"/>
          <p:nvPr/>
        </p:nvSpPr>
        <p:spPr>
          <a:xfrm>
            <a:off x="401550" y="1430466"/>
            <a:ext cx="11388900" cy="3293169"/>
          </a:xfrm>
          <a:prstGeom prst="rect">
            <a:avLst/>
          </a:prstGeom>
          <a:noFill/>
          <a:ln>
            <a:noFill/>
          </a:ln>
        </p:spPr>
        <p:txBody>
          <a:bodyPr spcFirstLastPara="1" wrap="square" lIns="91425" tIns="45700" rIns="91425" bIns="45700" anchor="t" anchorCtr="0">
            <a:spAutoFit/>
          </a:bodyPr>
          <a:lstStyle/>
          <a:p>
            <a:pPr marL="285750" indent="-285750" algn="just">
              <a:lnSpc>
                <a:spcPct val="130000"/>
              </a:lnSpc>
              <a:buClr>
                <a:srgbClr val="103864"/>
              </a:buClr>
              <a:buSzPts val="2000"/>
              <a:buFont typeface="Sora"/>
              <a:buChar char="•"/>
            </a:pPr>
            <a:r>
              <a:rPr lang="id-ID" sz="2000" dirty="0">
                <a:solidFill>
                  <a:srgbClr val="103864"/>
                </a:solidFill>
                <a:latin typeface="Sora"/>
                <a:cs typeface="Sora"/>
              </a:rPr>
              <a:t>Frean M, Downs Tom. A Simple Cost Function for Boosting. University of Queensland. 2012.</a:t>
            </a:r>
            <a:endParaRPr lang="en-ID" sz="20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2000" dirty="0">
                <a:solidFill>
                  <a:srgbClr val="103864"/>
                </a:solidFill>
                <a:latin typeface="Sora"/>
                <a:cs typeface="Sora"/>
              </a:rPr>
              <a:t>Hertzmann A., Fleet D., Brubaker M. Machine Learning and Data Mining Lecture Notes CSC C11/D11. University of Toronto Scarborough. 2015.</a:t>
            </a:r>
            <a:endParaRPr lang="en-ID" sz="20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2000" dirty="0">
                <a:solidFill>
                  <a:srgbClr val="103864"/>
                </a:solidFill>
                <a:latin typeface="Sora"/>
                <a:cs typeface="Sora"/>
              </a:rPr>
              <a:t>Corso J. AdaBoost Lecture 8. Suny at Buffalo. 2010.</a:t>
            </a:r>
            <a:endParaRPr lang="en-ID" sz="20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2000" dirty="0">
                <a:solidFill>
                  <a:srgbClr val="103864"/>
                </a:solidFill>
                <a:latin typeface="Sora"/>
                <a:cs typeface="Sora"/>
              </a:rPr>
              <a:t>Zemel R., Erdogdu M. A. CSC 311: Introduction to Machine Learning Lecture 6 - SVMs and Ensembles: Boosting. University of Toronto.</a:t>
            </a:r>
            <a:endParaRPr lang="en-ID" sz="20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2000" dirty="0">
                <a:solidFill>
                  <a:srgbClr val="103864"/>
                </a:solidFill>
                <a:latin typeface="Sora"/>
                <a:cs typeface="Sora"/>
              </a:rPr>
              <a:t>Tharwat A. AdaBoost Classifier: an Overview. 2018</a:t>
            </a:r>
            <a:r>
              <a:rPr lang="en-US" sz="2000" dirty="0">
                <a:solidFill>
                  <a:srgbClr val="103864"/>
                </a:solidFill>
                <a:latin typeface="Sora"/>
                <a:cs typeface="Sora"/>
              </a:rPr>
              <a:t>.</a:t>
            </a:r>
            <a:endParaRPr lang="en-ID" sz="2000" dirty="0">
              <a:solidFill>
                <a:srgbClr val="103864"/>
              </a:solidFill>
              <a:latin typeface="Sora"/>
              <a:cs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Component of Learning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Component of Learning</a:t>
            </a:r>
            <a:endParaRPr sz="2800" dirty="0"/>
          </a:p>
        </p:txBody>
      </p:sp>
      <p:sp>
        <p:nvSpPr>
          <p:cNvPr id="210" name="Google Shape;210;p3"/>
          <p:cNvSpPr txBox="1"/>
          <p:nvPr/>
        </p:nvSpPr>
        <p:spPr>
          <a:xfrm>
            <a:off x="401585" y="1857571"/>
            <a:ext cx="11388900" cy="3170058"/>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en-US" sz="2000" b="1" dirty="0" err="1">
                <a:solidFill>
                  <a:srgbClr val="103864"/>
                </a:solidFill>
                <a:latin typeface="Sora"/>
                <a:cs typeface="Sora"/>
              </a:rPr>
              <a:t>Melakukan</a:t>
            </a:r>
            <a:r>
              <a:rPr lang="en-US" sz="2000" b="1" dirty="0">
                <a:solidFill>
                  <a:srgbClr val="103864"/>
                </a:solidFill>
                <a:latin typeface="Sora"/>
                <a:cs typeface="Sora"/>
              </a:rPr>
              <a:t> Fitting</a:t>
            </a:r>
          </a:p>
          <a:p>
            <a:pPr marL="285750" indent="-285750" algn="just">
              <a:buClr>
                <a:srgbClr val="103864"/>
              </a:buClr>
              <a:buSzPts val="2000"/>
              <a:buFont typeface="Sora"/>
              <a:buChar char="•"/>
            </a:pPr>
            <a:endParaRPr lang="en-US" sz="2000" b="1" dirty="0">
              <a:solidFill>
                <a:srgbClr val="103864"/>
              </a:solidFill>
              <a:latin typeface="Sora"/>
              <a:cs typeface="Sora"/>
            </a:endParaRPr>
          </a:p>
          <a:p>
            <a:pPr marL="266700" algn="just">
              <a:buClr>
                <a:srgbClr val="103864"/>
              </a:buClr>
              <a:buSzPts val="2000"/>
            </a:pPr>
            <a:r>
              <a:rPr lang="id-ID" sz="2000" dirty="0">
                <a:solidFill>
                  <a:srgbClr val="103864"/>
                </a:solidFill>
                <a:latin typeface="Sora"/>
                <a:cs typeface="Sora"/>
              </a:rPr>
              <a:t>Dalam </a:t>
            </a:r>
            <a:r>
              <a:rPr lang="id-ID" sz="2000" i="1" dirty="0">
                <a:solidFill>
                  <a:srgbClr val="103864"/>
                </a:solidFill>
                <a:latin typeface="Sora"/>
                <a:cs typeface="Sora"/>
              </a:rPr>
              <a:t>boosting</a:t>
            </a:r>
            <a:r>
              <a:rPr lang="id-ID" sz="2000" dirty="0">
                <a:solidFill>
                  <a:srgbClr val="103864"/>
                </a:solidFill>
                <a:latin typeface="Sora"/>
                <a:cs typeface="Sora"/>
              </a:rPr>
              <a:t>, </a:t>
            </a:r>
            <a:r>
              <a:rPr lang="id-ID" sz="2000" i="1" dirty="0">
                <a:solidFill>
                  <a:srgbClr val="103864"/>
                </a:solidFill>
                <a:latin typeface="Sora"/>
                <a:cs typeface="Sora"/>
              </a:rPr>
              <a:t>cost function </a:t>
            </a:r>
            <a:r>
              <a:rPr lang="id-ID" sz="2000" dirty="0">
                <a:solidFill>
                  <a:srgbClr val="103864"/>
                </a:solidFill>
                <a:latin typeface="Sora"/>
                <a:cs typeface="Sora"/>
              </a:rPr>
              <a:t>yang ingin diminimalkan adalah </a:t>
            </a:r>
            <a:r>
              <a:rPr lang="id-ID" sz="2000" i="1" dirty="0">
                <a:solidFill>
                  <a:srgbClr val="103864"/>
                </a:solidFill>
                <a:latin typeface="Sora"/>
                <a:cs typeface="Sora"/>
              </a:rPr>
              <a:t>error</a:t>
            </a:r>
            <a:r>
              <a:rPr lang="id-ID" sz="2000" dirty="0">
                <a:solidFill>
                  <a:srgbClr val="103864"/>
                </a:solidFill>
                <a:latin typeface="Sora"/>
                <a:cs typeface="Sora"/>
              </a:rPr>
              <a:t>. Untuk permasalahan klasifikasi 2 kelas, algoritma </a:t>
            </a:r>
            <a:r>
              <a:rPr lang="id-ID" sz="2000" i="1" dirty="0">
                <a:solidFill>
                  <a:srgbClr val="103864"/>
                </a:solidFill>
                <a:latin typeface="Sora"/>
                <a:cs typeface="Sora"/>
              </a:rPr>
              <a:t>boosting</a:t>
            </a:r>
            <a:r>
              <a:rPr lang="id-ID" sz="2000" dirty="0">
                <a:solidFill>
                  <a:srgbClr val="103864"/>
                </a:solidFill>
                <a:latin typeface="Sora"/>
                <a:cs typeface="Sora"/>
              </a:rPr>
              <a:t> ‘AdaBoost’ setara dengan meminimalkan </a:t>
            </a:r>
            <a:r>
              <a:rPr lang="id-ID" sz="2000" i="1" dirty="0">
                <a:solidFill>
                  <a:srgbClr val="103864"/>
                </a:solidFill>
                <a:latin typeface="Sora"/>
                <a:cs typeface="Sora"/>
              </a:rPr>
              <a:t>cost-function</a:t>
            </a:r>
            <a:r>
              <a:rPr lang="id-ID" sz="1800" kern="100" dirty="0">
                <a:effectLst/>
                <a:latin typeface="Segoe UI" panose="020B0502040204020203" pitchFamily="34" charset="0"/>
                <a:ea typeface="Calibri" panose="020F0502020204030204" pitchFamily="34" charset="0"/>
                <a:cs typeface="Times New Roman" panose="02020603050405020304" pitchFamily="18" charset="0"/>
              </a:rPr>
              <a:t>:</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Clr>
                <a:srgbClr val="103864"/>
              </a:buClr>
              <a:buSzPts val="2000"/>
              <a:buFont typeface="Sora"/>
              <a:buChar char="•"/>
            </a:pPr>
            <a:endParaRPr lang="en-US" sz="2000" dirty="0">
              <a:solidFill>
                <a:srgbClr val="103864"/>
              </a:solidFill>
              <a:latin typeface="Sora"/>
              <a:cs typeface="Sora"/>
              <a:sym typeface="Sora"/>
            </a:endParaRPr>
          </a:p>
          <a:p>
            <a:pPr marL="285750" indent="-285750" algn="just">
              <a:buClr>
                <a:srgbClr val="103864"/>
              </a:buClr>
              <a:buSzPts val="2000"/>
              <a:buFont typeface="Sora"/>
              <a:buChar char="•"/>
            </a:pPr>
            <a:endParaRPr lang="en-US" sz="2000" dirty="0">
              <a:solidFill>
                <a:srgbClr val="103864"/>
              </a:solidFill>
              <a:latin typeface="Sora"/>
              <a:cs typeface="Sora"/>
              <a:sym typeface="Sora"/>
            </a:endParaRPr>
          </a:p>
          <a:p>
            <a:pPr marL="285750" indent="-285750" algn="just">
              <a:buClr>
                <a:srgbClr val="103864"/>
              </a:buClr>
              <a:buSzPts val="2000"/>
              <a:buFont typeface="Sora"/>
              <a:buChar char="•"/>
            </a:pPr>
            <a:endParaRPr lang="en-US" sz="2000" dirty="0">
              <a:solidFill>
                <a:srgbClr val="103864"/>
              </a:solidFill>
              <a:latin typeface="Sora"/>
              <a:cs typeface="Sora"/>
              <a:sym typeface="Sora"/>
            </a:endParaRPr>
          </a:p>
          <a:p>
            <a:pPr marL="285750" indent="-285750" algn="just">
              <a:buClr>
                <a:srgbClr val="103864"/>
              </a:buClr>
              <a:buSzPts val="2000"/>
              <a:buFont typeface="Sora"/>
              <a:buChar char="•"/>
            </a:pPr>
            <a:endParaRPr lang="en-US" sz="2000" dirty="0">
              <a:solidFill>
                <a:srgbClr val="103864"/>
              </a:solidFill>
              <a:latin typeface="Sora"/>
              <a:cs typeface="Sora"/>
              <a:sym typeface="Sora"/>
            </a:endParaRPr>
          </a:p>
          <a:p>
            <a:pPr marL="285750" indent="-285750" algn="just">
              <a:buClr>
                <a:srgbClr val="103864"/>
              </a:buClr>
              <a:buSzPts val="2000"/>
              <a:buFont typeface="Sora"/>
              <a:buChar char="•"/>
            </a:pPr>
            <a:endParaRPr lang="en-US" sz="2000" dirty="0">
              <a:solidFill>
                <a:srgbClr val="103864"/>
              </a:solidFill>
              <a:latin typeface="Sora"/>
              <a:cs typeface="Sora"/>
              <a:sym typeface="Sora"/>
            </a:endParaRPr>
          </a:p>
        </p:txBody>
      </p:sp>
      <p:pic>
        <p:nvPicPr>
          <p:cNvPr id="5" name="Picture 4">
            <a:extLst>
              <a:ext uri="{FF2B5EF4-FFF2-40B4-BE49-F238E27FC236}">
                <a16:creationId xmlns:a16="http://schemas.microsoft.com/office/drawing/2014/main" id="{B1A82DD2-2B4B-399E-2DAD-19F3C977C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007" y="3975333"/>
            <a:ext cx="4227414" cy="922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Component of Learning</a:t>
            </a:r>
            <a:endParaRPr sz="2800" dirty="0"/>
          </a:p>
        </p:txBody>
      </p:sp>
      <p:sp>
        <p:nvSpPr>
          <p:cNvPr id="210" name="Google Shape;210;p3"/>
          <p:cNvSpPr txBox="1"/>
          <p:nvPr/>
        </p:nvSpPr>
        <p:spPr>
          <a:xfrm>
            <a:off x="401515" y="1690688"/>
            <a:ext cx="11388900" cy="4401164"/>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id-ID" sz="2000" noProof="1">
                <a:solidFill>
                  <a:srgbClr val="103864"/>
                </a:solidFill>
                <a:latin typeface="Sora"/>
                <a:cs typeface="Sora"/>
              </a:rPr>
              <a:t>Objektif optimasi pada Adaboost yaitu meminimalkan </a:t>
            </a:r>
            <a:r>
              <a:rPr lang="id-ID" sz="2000" i="1" noProof="1">
                <a:solidFill>
                  <a:srgbClr val="103864"/>
                </a:solidFill>
                <a:latin typeface="Sora"/>
                <a:cs typeface="Sora"/>
              </a:rPr>
              <a:t>cost function</a:t>
            </a:r>
            <a:r>
              <a:rPr lang="id-ID" sz="2000" noProof="1">
                <a:solidFill>
                  <a:srgbClr val="103864"/>
                </a:solidFill>
                <a:latin typeface="Sora"/>
                <a:cs typeface="Sora"/>
              </a:rPr>
              <a:t>. Adaboost adalah algoritma sequential yang meminimalkan batas atas dari kesalahan pengklasifikasian empiris dengan memilih </a:t>
            </a:r>
            <a:r>
              <a:rPr lang="id-ID" sz="2000" i="1" noProof="1">
                <a:solidFill>
                  <a:srgbClr val="103864"/>
                </a:solidFill>
                <a:latin typeface="Sora"/>
                <a:cs typeface="Sora"/>
              </a:rPr>
              <a:t>weak</a:t>
            </a:r>
            <a:r>
              <a:rPr lang="id-ID" sz="2000" noProof="1">
                <a:solidFill>
                  <a:srgbClr val="103864"/>
                </a:solidFill>
                <a:latin typeface="Sora"/>
                <a:cs typeface="Sora"/>
              </a:rPr>
              <a:t> klasifikasi dan bobotnya. Satu per satu dipilih untuk mengurangi batas atas kesalahan secara maksimal.</a:t>
            </a:r>
          </a:p>
          <a:p>
            <a:pPr marL="285750" indent="-285750" algn="just">
              <a:buClr>
                <a:srgbClr val="103864"/>
              </a:buClr>
              <a:buSzPts val="2000"/>
              <a:buFont typeface="Sora"/>
              <a:buChar char="•"/>
            </a:pPr>
            <a:endParaRPr lang="id-ID" sz="2000" noProof="1">
              <a:solidFill>
                <a:srgbClr val="103864"/>
              </a:solidFill>
              <a:latin typeface="Sora"/>
              <a:cs typeface="Sora"/>
              <a:sym typeface="Sora"/>
            </a:endParaRPr>
          </a:p>
          <a:p>
            <a:pPr marL="285750" indent="-285750" algn="just">
              <a:buClr>
                <a:srgbClr val="103864"/>
              </a:buClr>
              <a:buSzPts val="2000"/>
              <a:buFont typeface="Sora"/>
              <a:buChar char="•"/>
            </a:pPr>
            <a:endParaRPr lang="id-ID" sz="2000" noProof="1">
              <a:solidFill>
                <a:srgbClr val="103864"/>
              </a:solidFill>
              <a:latin typeface="Sora"/>
              <a:cs typeface="Sora"/>
              <a:sym typeface="Sora"/>
            </a:endParaRPr>
          </a:p>
          <a:p>
            <a:pPr marL="285750" indent="-285750" algn="just">
              <a:buClr>
                <a:srgbClr val="103864"/>
              </a:buClr>
              <a:buSzPts val="2000"/>
              <a:buFont typeface="Sora"/>
              <a:buChar char="•"/>
            </a:pPr>
            <a:r>
              <a:rPr lang="id-ID" sz="2000" noProof="1">
                <a:solidFill>
                  <a:srgbClr val="103864"/>
                </a:solidFill>
                <a:latin typeface="Sora"/>
                <a:cs typeface="Sora"/>
              </a:rPr>
              <a:t>Adaboost berfokus meningkatkan kinerja model dengan cara mengurangi kesalahan prediksi. Setiap iterasi Adaboost, bobot sampel yang salah diklasifikasikan akan ditingkatkan untuk memprioritaskan sampel-sampel yang sulit diklasifikasikan dengan benar oleh model sebelumnya. Dengan meningkatkan bobot pada sampel yang salah diklasifikasikan, model selanjutnya akan lebih fokus pada sampel-sampel yang sulit diklasifikasikan dan berusaha untuk mengurangi kesalahan prediksi tersebut.</a:t>
            </a:r>
            <a:endParaRPr lang="id-ID" sz="2000" noProof="1">
              <a:solidFill>
                <a:srgbClr val="103864"/>
              </a:solidFill>
              <a:latin typeface="Sora"/>
              <a:cs typeface="Sora"/>
              <a:sym typeface="Sora"/>
            </a:endParaRPr>
          </a:p>
          <a:p>
            <a:pPr marL="285750" indent="-285750" algn="just">
              <a:buClr>
                <a:srgbClr val="103864"/>
              </a:buClr>
              <a:buSzPts val="2000"/>
              <a:buFont typeface="Sora"/>
              <a:buChar char="•"/>
            </a:pPr>
            <a:endParaRPr lang="id-ID" sz="2000" noProof="1">
              <a:solidFill>
                <a:srgbClr val="103864"/>
              </a:solidFill>
              <a:latin typeface="Sora"/>
              <a:cs typeface="Sora"/>
              <a:sym typeface="Sora"/>
            </a:endParaRPr>
          </a:p>
        </p:txBody>
      </p:sp>
    </p:spTree>
    <p:extLst>
      <p:ext uri="{BB962C8B-B14F-4D97-AF65-F5344CB8AC3E}">
        <p14:creationId xmlns:p14="http://schemas.microsoft.com/office/powerpoint/2010/main" val="255036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Component of Learning</a:t>
            </a:r>
            <a:endParaRPr sz="2800" dirty="0"/>
          </a:p>
        </p:txBody>
      </p:sp>
      <p:sp>
        <p:nvSpPr>
          <p:cNvPr id="210" name="Google Shape;210;p3"/>
          <p:cNvSpPr txBox="1"/>
          <p:nvPr/>
        </p:nvSpPr>
        <p:spPr>
          <a:xfrm>
            <a:off x="388943" y="1690688"/>
            <a:ext cx="11388900" cy="3785611"/>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id-ID" sz="2000" noProof="1">
                <a:solidFill>
                  <a:srgbClr val="103864"/>
                </a:solidFill>
                <a:latin typeface="Sora"/>
                <a:cs typeface="Sora"/>
              </a:rPr>
              <a:t>Pada dasarnya Adaboost adalah algoritma </a:t>
            </a:r>
            <a:r>
              <a:rPr lang="id-ID" sz="2000" i="1" noProof="1">
                <a:solidFill>
                  <a:srgbClr val="103864"/>
                </a:solidFill>
                <a:latin typeface="Sora"/>
                <a:cs typeface="Sora"/>
              </a:rPr>
              <a:t>greedy</a:t>
            </a:r>
            <a:r>
              <a:rPr lang="id-ID" sz="2000" noProof="1">
                <a:solidFill>
                  <a:srgbClr val="103864"/>
                </a:solidFill>
                <a:latin typeface="Sora"/>
                <a:cs typeface="Sora"/>
              </a:rPr>
              <a:t>, yang membangun “klasifikasi kuat”. Optimasi </a:t>
            </a:r>
            <a:r>
              <a:rPr lang="id-ID" sz="2000" i="1" noProof="1">
                <a:solidFill>
                  <a:srgbClr val="103864"/>
                </a:solidFill>
                <a:latin typeface="Sora"/>
                <a:cs typeface="Sora"/>
              </a:rPr>
              <a:t>function</a:t>
            </a:r>
            <a:r>
              <a:rPr lang="id-ID" sz="2000" noProof="1">
                <a:solidFill>
                  <a:srgbClr val="103864"/>
                </a:solidFill>
                <a:latin typeface="Sora"/>
                <a:cs typeface="Sora"/>
              </a:rPr>
              <a:t> yang divariasikan adalah bobot sampel dan model parameter.</a:t>
            </a:r>
          </a:p>
          <a:p>
            <a:pPr algn="just">
              <a:buClr>
                <a:srgbClr val="103864"/>
              </a:buClr>
              <a:buSzPts val="2000"/>
            </a:pPr>
            <a:endParaRPr lang="id-ID" sz="2000" noProof="1">
              <a:solidFill>
                <a:srgbClr val="103864"/>
              </a:solidFill>
              <a:latin typeface="Sora"/>
              <a:cs typeface="Sora"/>
              <a:sym typeface="Sora"/>
            </a:endParaRPr>
          </a:p>
          <a:p>
            <a:pPr marL="822325" indent="-457200" algn="just">
              <a:buClr>
                <a:srgbClr val="103864"/>
              </a:buClr>
              <a:buSzPts val="2000"/>
              <a:buAutoNum type="arabicPeriod"/>
            </a:pPr>
            <a:r>
              <a:rPr lang="id-ID" sz="2000" noProof="1">
                <a:solidFill>
                  <a:srgbClr val="103864"/>
                </a:solidFill>
                <a:latin typeface="Sora"/>
                <a:cs typeface="Sora"/>
              </a:rPr>
              <a:t>Bobot Sampel: Adaboost mendefinisikan distribusi bobot pada sampel data. Bobot-bobot ini diperbarui setiap kali </a:t>
            </a:r>
            <a:r>
              <a:rPr lang="id-ID" sz="2000" i="1" noProof="1">
                <a:solidFill>
                  <a:srgbClr val="103864"/>
                </a:solidFill>
                <a:latin typeface="Sora"/>
                <a:cs typeface="Sora"/>
              </a:rPr>
              <a:t>weak learner </a:t>
            </a:r>
            <a:r>
              <a:rPr lang="id-ID" sz="2000" noProof="1">
                <a:solidFill>
                  <a:srgbClr val="103864"/>
                </a:solidFill>
                <a:latin typeface="Sora"/>
                <a:cs typeface="Sora"/>
              </a:rPr>
              <a:t>yang baru ditambahkan, sehingga sampel yang salah diklasifikasikan oleh </a:t>
            </a:r>
            <a:r>
              <a:rPr lang="id-ID" sz="2000" i="1" noProof="1">
                <a:solidFill>
                  <a:srgbClr val="103864"/>
                </a:solidFill>
                <a:latin typeface="Sora"/>
                <a:cs typeface="Sora"/>
              </a:rPr>
              <a:t>weak learner </a:t>
            </a:r>
            <a:r>
              <a:rPr lang="id-ID" sz="2000" noProof="1">
                <a:solidFill>
                  <a:srgbClr val="103864"/>
                </a:solidFill>
                <a:latin typeface="Sora"/>
                <a:cs typeface="Sora"/>
              </a:rPr>
              <a:t>diberikan bobot yang lebih besar</a:t>
            </a:r>
            <a:r>
              <a:rPr lang="en-US" sz="2000" noProof="1">
                <a:solidFill>
                  <a:srgbClr val="103864"/>
                </a:solidFill>
                <a:latin typeface="Sora"/>
                <a:cs typeface="Sora"/>
              </a:rPr>
              <a:t>.</a:t>
            </a:r>
            <a:endParaRPr lang="id-ID" sz="2000" noProof="1">
              <a:solidFill>
                <a:srgbClr val="103864"/>
              </a:solidFill>
              <a:latin typeface="Sora"/>
              <a:cs typeface="Sora"/>
            </a:endParaRPr>
          </a:p>
          <a:p>
            <a:pPr marL="365125" algn="just">
              <a:buClr>
                <a:srgbClr val="103864"/>
              </a:buClr>
              <a:buSzPts val="2000"/>
            </a:pPr>
            <a:endParaRPr lang="id-ID" sz="2000" noProof="1">
              <a:solidFill>
                <a:srgbClr val="103864"/>
              </a:solidFill>
              <a:latin typeface="Sora"/>
              <a:cs typeface="Sora"/>
              <a:sym typeface="Sora"/>
            </a:endParaRPr>
          </a:p>
          <a:p>
            <a:pPr marL="814388" indent="-449263" algn="just">
              <a:buClr>
                <a:srgbClr val="103864"/>
              </a:buClr>
              <a:buSzPts val="2000"/>
            </a:pPr>
            <a:r>
              <a:rPr lang="id-ID" sz="2000" noProof="1">
                <a:solidFill>
                  <a:srgbClr val="103864"/>
                </a:solidFill>
                <a:latin typeface="Sora"/>
                <a:cs typeface="Sora"/>
                <a:sym typeface="Sora"/>
              </a:rPr>
              <a:t>2.  Model Parameter: </a:t>
            </a:r>
            <a:r>
              <a:rPr lang="id-ID" sz="2000" noProof="1">
                <a:solidFill>
                  <a:srgbClr val="103864"/>
                </a:solidFill>
                <a:latin typeface="Sora"/>
                <a:cs typeface="Sora"/>
              </a:rPr>
              <a:t>Adaboost menggunakan model-model lemah (</a:t>
            </a:r>
            <a:r>
              <a:rPr lang="id-ID" sz="2000" i="1" noProof="1">
                <a:solidFill>
                  <a:srgbClr val="103864"/>
                </a:solidFill>
                <a:latin typeface="Sora"/>
                <a:cs typeface="Sora"/>
              </a:rPr>
              <a:t>weak learner</a:t>
            </a:r>
            <a:r>
              <a:rPr lang="id-ID" sz="2000" noProof="1">
                <a:solidFill>
                  <a:srgbClr val="103864"/>
                </a:solidFill>
                <a:latin typeface="Sora"/>
                <a:cs typeface="Sora"/>
              </a:rPr>
              <a:t>) sebagai komponen dasar dalam ensemble. Contoh </a:t>
            </a:r>
            <a:r>
              <a:rPr lang="id-ID" sz="2000" i="1" noProof="1">
                <a:solidFill>
                  <a:srgbClr val="103864"/>
                </a:solidFill>
                <a:latin typeface="Sora"/>
                <a:cs typeface="Sora"/>
              </a:rPr>
              <a:t>weak learner </a:t>
            </a:r>
            <a:r>
              <a:rPr lang="id-ID" sz="2000" noProof="1">
                <a:solidFill>
                  <a:srgbClr val="103864"/>
                </a:solidFill>
                <a:latin typeface="Sora"/>
                <a:cs typeface="Sora"/>
              </a:rPr>
              <a:t>yang efisien secara komputasi yaitu </a:t>
            </a:r>
            <a:r>
              <a:rPr lang="id-ID" sz="2000" i="1" noProof="1">
                <a:solidFill>
                  <a:srgbClr val="103864"/>
                </a:solidFill>
                <a:latin typeface="Sora"/>
                <a:cs typeface="Sora"/>
              </a:rPr>
              <a:t>decision tree</a:t>
            </a:r>
            <a:r>
              <a:rPr lang="id-ID" sz="2000" noProof="1">
                <a:solidFill>
                  <a:srgbClr val="103864"/>
                </a:solidFill>
                <a:latin typeface="Sora"/>
                <a:cs typeface="Sora"/>
              </a:rPr>
              <a:t>, dan </a:t>
            </a:r>
            <a:r>
              <a:rPr lang="id-ID" sz="2000" i="1" noProof="1">
                <a:solidFill>
                  <a:srgbClr val="103864"/>
                </a:solidFill>
                <a:latin typeface="Sora"/>
                <a:cs typeface="Sora"/>
              </a:rPr>
              <a:t>decision stump</a:t>
            </a:r>
            <a:r>
              <a:rPr lang="id-ID" sz="2000" noProof="1">
                <a:solidFill>
                  <a:srgbClr val="103864"/>
                </a:solidFill>
                <a:latin typeface="Sora"/>
                <a:cs typeface="Sora"/>
              </a:rPr>
              <a:t>.</a:t>
            </a:r>
            <a:endParaRPr lang="id-ID" sz="2000" noProof="1">
              <a:solidFill>
                <a:srgbClr val="103864"/>
              </a:solidFill>
              <a:latin typeface="Sora"/>
              <a:cs typeface="Sora"/>
              <a:sym typeface="Sora"/>
            </a:endParaRPr>
          </a:p>
        </p:txBody>
      </p:sp>
    </p:spTree>
    <p:extLst>
      <p:ext uri="{BB962C8B-B14F-4D97-AF65-F5344CB8AC3E}">
        <p14:creationId xmlns:p14="http://schemas.microsoft.com/office/powerpoint/2010/main" val="32525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Component of Learning</a:t>
            </a:r>
            <a:endParaRPr sz="2800" dirty="0"/>
          </a:p>
        </p:txBody>
      </p:sp>
      <p:sp>
        <p:nvSpPr>
          <p:cNvPr id="210" name="Google Shape;210;p3"/>
          <p:cNvSpPr txBox="1"/>
          <p:nvPr/>
        </p:nvSpPr>
        <p:spPr>
          <a:xfrm>
            <a:off x="401585" y="1452823"/>
            <a:ext cx="11388900" cy="4708941"/>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id-ID" sz="2000" noProof="1">
                <a:solidFill>
                  <a:srgbClr val="103864"/>
                </a:solidFill>
                <a:latin typeface="Sora"/>
                <a:cs typeface="Sora"/>
              </a:rPr>
              <a:t>Dalam algoritma Adaboost, </a:t>
            </a:r>
            <a:r>
              <a:rPr lang="id-ID" sz="2000" i="1" noProof="1">
                <a:solidFill>
                  <a:srgbClr val="103864"/>
                </a:solidFill>
                <a:latin typeface="Sora"/>
                <a:cs typeface="Sora"/>
              </a:rPr>
              <a:t>cost function </a:t>
            </a:r>
            <a:r>
              <a:rPr lang="id-ID" sz="2000" noProof="1">
                <a:solidFill>
                  <a:srgbClr val="103864"/>
                </a:solidFill>
                <a:latin typeface="Sora"/>
                <a:cs typeface="Sora"/>
              </a:rPr>
              <a:t>dioptimasi dengan melakukan penyesuaian bobot pada sampel dan model-model lemah (</a:t>
            </a:r>
            <a:r>
              <a:rPr lang="id-ID" sz="2000" i="1" noProof="1">
                <a:solidFill>
                  <a:srgbClr val="103864"/>
                </a:solidFill>
                <a:latin typeface="Sora"/>
                <a:cs typeface="Sora"/>
              </a:rPr>
              <a:t>weak learner</a:t>
            </a:r>
            <a:r>
              <a:rPr lang="id-ID" sz="2000" noProof="1">
                <a:solidFill>
                  <a:srgbClr val="103864"/>
                </a:solidFill>
                <a:latin typeface="Sora"/>
                <a:cs typeface="Sora"/>
              </a:rPr>
              <a:t>).</a:t>
            </a:r>
          </a:p>
          <a:p>
            <a:pPr marL="285750" indent="-285750" algn="just">
              <a:buClr>
                <a:srgbClr val="103864"/>
              </a:buClr>
              <a:buSzPts val="2000"/>
              <a:buFont typeface="Sora"/>
              <a:buChar char="•"/>
            </a:pPr>
            <a:endParaRPr lang="id-ID" sz="2000" noProof="1">
              <a:solidFill>
                <a:srgbClr val="103864"/>
              </a:solidFill>
              <a:latin typeface="Sora"/>
              <a:cs typeface="Sora"/>
            </a:endParaRPr>
          </a:p>
          <a:p>
            <a:pPr marL="285750" indent="-285750" algn="just">
              <a:buClr>
                <a:srgbClr val="103864"/>
              </a:buClr>
              <a:buSzPts val="2000"/>
              <a:buFont typeface="Sora"/>
              <a:buChar char="•"/>
            </a:pPr>
            <a:r>
              <a:rPr lang="id-ID" sz="2000" noProof="1">
                <a:solidFill>
                  <a:srgbClr val="103864"/>
                </a:solidFill>
                <a:latin typeface="Sora"/>
                <a:cs typeface="Sora"/>
              </a:rPr>
              <a:t>Adaboost (</a:t>
            </a:r>
            <a:r>
              <a:rPr lang="id-ID" sz="2000" i="1" noProof="1">
                <a:solidFill>
                  <a:srgbClr val="103864"/>
                </a:solidFill>
                <a:latin typeface="Sora"/>
                <a:cs typeface="Sora"/>
              </a:rPr>
              <a:t>Adaptive Boosting</a:t>
            </a:r>
            <a:r>
              <a:rPr lang="id-ID" sz="2000" noProof="1">
                <a:solidFill>
                  <a:srgbClr val="103864"/>
                </a:solidFill>
                <a:latin typeface="Sora"/>
                <a:cs typeface="Sora"/>
              </a:rPr>
              <a:t>), bertujuan menggabungkan berbagai hasil klasifikasi dari model lemah (</a:t>
            </a:r>
            <a:r>
              <a:rPr lang="id-ID" sz="2000" i="1" noProof="1">
                <a:solidFill>
                  <a:srgbClr val="103864"/>
                </a:solidFill>
                <a:latin typeface="Sora"/>
                <a:cs typeface="Sora"/>
              </a:rPr>
              <a:t>weak learner</a:t>
            </a:r>
            <a:r>
              <a:rPr lang="id-ID" sz="2000" noProof="1">
                <a:solidFill>
                  <a:srgbClr val="103864"/>
                </a:solidFill>
                <a:latin typeface="Sora"/>
                <a:cs typeface="Sora"/>
              </a:rPr>
              <a:t>) untuk meningkatkan kinerja klasifikasi. Setiap </a:t>
            </a:r>
            <a:r>
              <a:rPr lang="id-ID" sz="2000" i="1" noProof="1">
                <a:solidFill>
                  <a:srgbClr val="103864"/>
                </a:solidFill>
                <a:latin typeface="Sora"/>
                <a:cs typeface="Sora"/>
              </a:rPr>
              <a:t>weak learner</a:t>
            </a:r>
            <a:r>
              <a:rPr lang="id-ID" sz="2000" noProof="1">
                <a:solidFill>
                  <a:srgbClr val="103864"/>
                </a:solidFill>
                <a:latin typeface="Sora"/>
                <a:cs typeface="Sora"/>
              </a:rPr>
              <a:t> dilatih menggunakan sekumpulan sampel pelatihan yang sederhana dan setiap sampel memiliki bobot.</a:t>
            </a:r>
          </a:p>
          <a:p>
            <a:pPr marL="285750" indent="-285750" algn="just">
              <a:buClr>
                <a:srgbClr val="103864"/>
              </a:buClr>
              <a:buSzPts val="2000"/>
              <a:buFont typeface="Sora"/>
              <a:buChar char="•"/>
            </a:pPr>
            <a:endParaRPr lang="id-ID" sz="2000" noProof="1">
              <a:solidFill>
                <a:srgbClr val="103864"/>
              </a:solidFill>
              <a:latin typeface="Sora"/>
              <a:cs typeface="Sora"/>
            </a:endParaRPr>
          </a:p>
          <a:p>
            <a:pPr marL="285750" indent="-285750" algn="just">
              <a:buClr>
                <a:srgbClr val="103864"/>
              </a:buClr>
              <a:buSzPts val="2000"/>
              <a:buFont typeface="Sora"/>
              <a:buChar char="•"/>
            </a:pPr>
            <a:r>
              <a:rPr lang="id-ID" sz="2000" noProof="1">
                <a:solidFill>
                  <a:srgbClr val="103864"/>
                </a:solidFill>
                <a:latin typeface="Sora"/>
                <a:cs typeface="Sora"/>
              </a:rPr>
              <a:t>Langkah-langkah umum untuk mengoptimasi </a:t>
            </a:r>
            <a:r>
              <a:rPr lang="id-ID" sz="2000" i="1" noProof="1">
                <a:solidFill>
                  <a:srgbClr val="103864"/>
                </a:solidFill>
                <a:latin typeface="Sora"/>
                <a:cs typeface="Sora"/>
              </a:rPr>
              <a:t>cost function </a:t>
            </a:r>
            <a:r>
              <a:rPr lang="id-ID" sz="2000" noProof="1">
                <a:solidFill>
                  <a:srgbClr val="103864"/>
                </a:solidFill>
                <a:latin typeface="Sora"/>
                <a:cs typeface="Sora"/>
              </a:rPr>
              <a:t>pada Adaboost yaitu :</a:t>
            </a:r>
          </a:p>
          <a:p>
            <a:pPr marL="531813" algn="just">
              <a:buClr>
                <a:srgbClr val="103864"/>
              </a:buClr>
              <a:buSzPts val="2000"/>
            </a:pPr>
            <a:r>
              <a:rPr lang="id-ID" sz="2000" noProof="1">
                <a:solidFill>
                  <a:srgbClr val="103864"/>
                </a:solidFill>
                <a:latin typeface="Sora"/>
                <a:cs typeface="Sora"/>
                <a:sym typeface="Sora"/>
              </a:rPr>
              <a:t>Inisialisasi bobot,</a:t>
            </a:r>
          </a:p>
          <a:p>
            <a:pPr marL="531813" algn="just">
              <a:buClr>
                <a:srgbClr val="103864"/>
              </a:buClr>
              <a:buSzPts val="2000"/>
            </a:pPr>
            <a:r>
              <a:rPr lang="id-ID" sz="2000" noProof="1">
                <a:solidFill>
                  <a:srgbClr val="103864"/>
                </a:solidFill>
                <a:latin typeface="Sora"/>
                <a:cs typeface="Sora"/>
                <a:sym typeface="Sora"/>
              </a:rPr>
              <a:t>Lakukan perulangan untuk setiap </a:t>
            </a:r>
            <a:r>
              <a:rPr lang="id-ID" sz="2000" i="1" noProof="1">
                <a:solidFill>
                  <a:srgbClr val="103864"/>
                </a:solidFill>
                <a:latin typeface="Sora"/>
                <a:cs typeface="Sora"/>
                <a:sym typeface="Sora"/>
              </a:rPr>
              <a:t>weak leaner </a:t>
            </a:r>
            <a:r>
              <a:rPr lang="id-ID" sz="2000" noProof="1">
                <a:solidFill>
                  <a:srgbClr val="103864"/>
                </a:solidFill>
                <a:latin typeface="Sora"/>
                <a:cs typeface="Sora"/>
                <a:sym typeface="Sora"/>
              </a:rPr>
              <a:t>yang dimiliki, </a:t>
            </a:r>
          </a:p>
          <a:p>
            <a:pPr marL="531813" algn="just">
              <a:buClr>
                <a:srgbClr val="103864"/>
              </a:buClr>
              <a:buSzPts val="2000"/>
            </a:pPr>
            <a:r>
              <a:rPr lang="id-ID" sz="2000" noProof="1">
                <a:solidFill>
                  <a:srgbClr val="103864"/>
                </a:solidFill>
                <a:latin typeface="Sora"/>
                <a:cs typeface="Sora"/>
                <a:sym typeface="Sora"/>
              </a:rPr>
              <a:t>Prediksi </a:t>
            </a:r>
            <a:r>
              <a:rPr lang="id-ID" sz="2000" i="1" noProof="1">
                <a:solidFill>
                  <a:srgbClr val="103864"/>
                </a:solidFill>
                <a:latin typeface="Sora"/>
                <a:cs typeface="Sora"/>
                <a:sym typeface="Sora"/>
              </a:rPr>
              <a:t>weak leaner </a:t>
            </a:r>
            <a:r>
              <a:rPr lang="id-ID" sz="2000" noProof="1">
                <a:solidFill>
                  <a:srgbClr val="103864"/>
                </a:solidFill>
                <a:latin typeface="Sora"/>
                <a:cs typeface="Sora"/>
                <a:sym typeface="Sora"/>
              </a:rPr>
              <a:t>,</a:t>
            </a:r>
          </a:p>
          <a:p>
            <a:pPr marL="531813" algn="just">
              <a:buClr>
                <a:srgbClr val="103864"/>
              </a:buClr>
              <a:buSzPts val="2000"/>
            </a:pPr>
            <a:r>
              <a:rPr lang="id-ID" sz="2000" noProof="1">
                <a:solidFill>
                  <a:srgbClr val="103864"/>
                </a:solidFill>
                <a:latin typeface="Sora"/>
                <a:cs typeface="Sora"/>
                <a:sym typeface="Sora"/>
              </a:rPr>
              <a:t>Hitung bobot </a:t>
            </a:r>
            <a:r>
              <a:rPr lang="id-ID" sz="2000" i="1" noProof="1">
                <a:solidFill>
                  <a:srgbClr val="103864"/>
                </a:solidFill>
                <a:latin typeface="Sora"/>
                <a:cs typeface="Sora"/>
                <a:sym typeface="Sora"/>
              </a:rPr>
              <a:t>error</a:t>
            </a:r>
            <a:r>
              <a:rPr lang="id-ID" sz="2000" noProof="1">
                <a:solidFill>
                  <a:srgbClr val="103864"/>
                </a:solidFill>
                <a:latin typeface="Sora"/>
                <a:cs typeface="Sora"/>
                <a:sym typeface="Sora"/>
              </a:rPr>
              <a:t> dari klasifikasi </a:t>
            </a:r>
            <a:r>
              <a:rPr lang="id-ID" sz="2000" i="1" noProof="1">
                <a:solidFill>
                  <a:srgbClr val="103864"/>
                </a:solidFill>
                <a:latin typeface="Sora"/>
                <a:cs typeface="Sora"/>
                <a:sym typeface="Sora"/>
              </a:rPr>
              <a:t>weak leaner </a:t>
            </a:r>
            <a:r>
              <a:rPr lang="id-ID" sz="2000" noProof="1">
                <a:solidFill>
                  <a:srgbClr val="103864"/>
                </a:solidFill>
                <a:latin typeface="Sora"/>
                <a:cs typeface="Sora"/>
                <a:sym typeface="Sora"/>
              </a:rPr>
              <a:t>pada iterasi,</a:t>
            </a:r>
          </a:p>
          <a:p>
            <a:pPr marL="531813" algn="just">
              <a:buClr>
                <a:srgbClr val="103864"/>
              </a:buClr>
              <a:buSzPts val="2000"/>
            </a:pPr>
            <a:r>
              <a:rPr lang="id-ID" sz="2000" noProof="1">
                <a:solidFill>
                  <a:srgbClr val="103864"/>
                </a:solidFill>
                <a:latin typeface="Sora"/>
                <a:cs typeface="Sora"/>
                <a:sym typeface="Sora"/>
              </a:rPr>
              <a:t>Hitung klasifikasi bobot, dan</a:t>
            </a:r>
          </a:p>
          <a:p>
            <a:pPr marL="531813" algn="just">
              <a:buClr>
                <a:srgbClr val="103864"/>
              </a:buClr>
              <a:buSzPts val="2000"/>
            </a:pPr>
            <a:r>
              <a:rPr lang="id-ID" sz="2000" noProof="1">
                <a:solidFill>
                  <a:srgbClr val="103864"/>
                </a:solidFill>
                <a:latin typeface="Sora"/>
                <a:cs typeface="Sora"/>
                <a:sym typeface="Sora"/>
              </a:rPr>
              <a:t>Update bobot pada masing-masing data.</a:t>
            </a:r>
          </a:p>
        </p:txBody>
      </p:sp>
    </p:spTree>
    <p:extLst>
      <p:ext uri="{BB962C8B-B14F-4D97-AF65-F5344CB8AC3E}">
        <p14:creationId xmlns:p14="http://schemas.microsoft.com/office/powerpoint/2010/main" val="3386231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Component of Learning</a:t>
            </a:r>
            <a:endParaRPr sz="2800" dirty="0"/>
          </a:p>
        </p:txBody>
      </p:sp>
      <p:sp>
        <p:nvSpPr>
          <p:cNvPr id="210" name="Google Shape;210;p3"/>
          <p:cNvSpPr txBox="1"/>
          <p:nvPr/>
        </p:nvSpPr>
        <p:spPr>
          <a:xfrm>
            <a:off x="401585" y="1690688"/>
            <a:ext cx="11388900" cy="2554505"/>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endParaRPr lang="en-US" sz="2000" noProof="1">
              <a:solidFill>
                <a:srgbClr val="103864"/>
              </a:solidFill>
              <a:latin typeface="Sora"/>
              <a:cs typeface="Sora"/>
            </a:endParaRPr>
          </a:p>
          <a:p>
            <a:pPr marL="285750" indent="-285750" algn="just">
              <a:buClr>
                <a:srgbClr val="103864"/>
              </a:buClr>
              <a:buSzPts val="2000"/>
              <a:buFont typeface="Sora"/>
              <a:buChar char="•"/>
            </a:pPr>
            <a:r>
              <a:rPr lang="en-US" sz="2000" b="1" noProof="1">
                <a:solidFill>
                  <a:srgbClr val="103864"/>
                </a:solidFill>
                <a:latin typeface="Sora"/>
                <a:cs typeface="Sora"/>
              </a:rPr>
              <a:t>Melakukan prediksi</a:t>
            </a:r>
          </a:p>
          <a:p>
            <a:pPr marL="266700" algn="just">
              <a:buClr>
                <a:srgbClr val="103864"/>
              </a:buClr>
              <a:buSzPts val="2000"/>
            </a:pPr>
            <a:endParaRPr lang="en-US" sz="2000" dirty="0">
              <a:solidFill>
                <a:srgbClr val="103864"/>
              </a:solidFill>
              <a:latin typeface="Sora"/>
              <a:cs typeface="Sora"/>
            </a:endParaRPr>
          </a:p>
          <a:p>
            <a:pPr marL="266700" algn="just">
              <a:buClr>
                <a:srgbClr val="103864"/>
              </a:buClr>
              <a:buSzPts val="2000"/>
            </a:pPr>
            <a:r>
              <a:rPr lang="en-US" sz="2000" dirty="0">
                <a:solidFill>
                  <a:srgbClr val="103864"/>
                </a:solidFill>
                <a:latin typeface="Sora"/>
                <a:cs typeface="Sora"/>
              </a:rPr>
              <a:t>S</a:t>
            </a:r>
            <a:r>
              <a:rPr lang="id-ID" sz="2000" dirty="0">
                <a:solidFill>
                  <a:srgbClr val="103864"/>
                </a:solidFill>
                <a:latin typeface="Sora"/>
                <a:cs typeface="Sora"/>
              </a:rPr>
              <a:t>etelah proses perulangan optimasi selesai, prediksi dari setiap weak learner dikalikan dengan bobot klasifikasi yang sesuai. Kemudian hasil prediksi digabungkan dengan cara menjumlahkannya. Hasil prediksi model ensemble dapat digunakan untuk memprediksi kelas atau nilai target pada data baru.</a:t>
            </a:r>
            <a:endParaRPr lang="en-ID" sz="2000" dirty="0">
              <a:solidFill>
                <a:srgbClr val="103864"/>
              </a:solidFill>
              <a:latin typeface="Sora"/>
              <a:cs typeface="Sora"/>
            </a:endParaRPr>
          </a:p>
          <a:p>
            <a:pPr marL="531813" algn="just">
              <a:buClr>
                <a:srgbClr val="103864"/>
              </a:buClr>
              <a:buSzPts val="2000"/>
            </a:pPr>
            <a:endParaRPr lang="id-ID" sz="2000" noProof="1">
              <a:solidFill>
                <a:srgbClr val="103864"/>
              </a:solidFill>
              <a:latin typeface="Sora"/>
              <a:cs typeface="Sora"/>
              <a:sym typeface="Sora"/>
            </a:endParaRPr>
          </a:p>
        </p:txBody>
      </p:sp>
    </p:spTree>
    <p:extLst>
      <p:ext uri="{BB962C8B-B14F-4D97-AF65-F5344CB8AC3E}">
        <p14:creationId xmlns:p14="http://schemas.microsoft.com/office/powerpoint/2010/main" val="219680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id-ID" noProof="1"/>
              <a:t>Pseudocode Alg</a:t>
            </a:r>
            <a:r>
              <a:rPr lang="en-US" noProof="1"/>
              <a:t>o</a:t>
            </a:r>
            <a:r>
              <a:rPr lang="id-ID" noProof="1"/>
              <a:t>ritma</a:t>
            </a:r>
          </a:p>
        </p:txBody>
      </p:sp>
    </p:spTree>
    <p:extLst>
      <p:ext uri="{BB962C8B-B14F-4D97-AF65-F5344CB8AC3E}">
        <p14:creationId xmlns:p14="http://schemas.microsoft.com/office/powerpoint/2010/main" val="3309862969"/>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1130</Words>
  <Application>Microsoft Office PowerPoint</Application>
  <PresentationFormat>Widescreen</PresentationFormat>
  <Paragraphs>151</Paragraphs>
  <Slides>24</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Roboto Mono</vt:lpstr>
      <vt:lpstr>Calibri</vt:lpstr>
      <vt:lpstr>Wingdings</vt:lpstr>
      <vt:lpstr>Montserrat Light</vt:lpstr>
      <vt:lpstr>Sora</vt:lpstr>
      <vt:lpstr>Roboto Mono Light</vt:lpstr>
      <vt:lpstr>Roboto Mono Medium</vt:lpstr>
      <vt:lpstr>Segoe UI</vt:lpstr>
      <vt:lpstr>1_Office Theme</vt:lpstr>
      <vt:lpstr>Office Theme</vt:lpstr>
      <vt:lpstr>PowerPoint Presentation</vt:lpstr>
      <vt:lpstr>Outline</vt:lpstr>
      <vt:lpstr>Component of Learning</vt:lpstr>
      <vt:lpstr>Component of Learning</vt:lpstr>
      <vt:lpstr>Component of Learning</vt:lpstr>
      <vt:lpstr>Component of Learning</vt:lpstr>
      <vt:lpstr>Component of Learning</vt:lpstr>
      <vt:lpstr>Component of Learning</vt:lpstr>
      <vt:lpstr>Pseudocode Algoritma</vt:lpstr>
      <vt:lpstr>Pseudocode Algoritma</vt:lpstr>
      <vt:lpstr>Pseudocode Algoritma</vt:lpstr>
      <vt:lpstr>Pseudocode Algoritma</vt:lpstr>
      <vt:lpstr>Proses Code</vt:lpstr>
      <vt:lpstr>Proses Code</vt:lpstr>
      <vt:lpstr>Proses Code</vt:lpstr>
      <vt:lpstr>Proses Code</vt:lpstr>
      <vt:lpstr>Proses Code</vt:lpstr>
      <vt:lpstr>Implementation &amp; Experimentation Code</vt:lpstr>
      <vt:lpstr>Implementation &amp; Experimentation Code</vt:lpstr>
      <vt:lpstr>Implementation &amp; Experimentation Code</vt:lpstr>
      <vt:lpstr>Conclusion</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UYUN</cp:lastModifiedBy>
  <cp:revision>30</cp:revision>
  <dcterms:created xsi:type="dcterms:W3CDTF">2022-06-30T03:08:43Z</dcterms:created>
  <dcterms:modified xsi:type="dcterms:W3CDTF">2023-07-03T22:16:46Z</dcterms:modified>
</cp:coreProperties>
</file>